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58" r:id="rId4"/>
    <p:sldId id="1309" r:id="rId5"/>
    <p:sldId id="1311" r:id="rId6"/>
    <p:sldId id="1315" r:id="rId7"/>
    <p:sldId id="1310" r:id="rId8"/>
    <p:sldId id="1313" r:id="rId9"/>
    <p:sldId id="1312" r:id="rId10"/>
    <p:sldId id="1314" r:id="rId11"/>
    <p:sldId id="1316" r:id="rId12"/>
    <p:sldId id="1317" r:id="rId13"/>
    <p:sldId id="1318" r:id="rId14"/>
    <p:sldId id="1319" r:id="rId15"/>
    <p:sldId id="132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660"/>
  </p:normalViewPr>
  <p:slideViewPr>
    <p:cSldViewPr snapToGrid="0">
      <p:cViewPr varScale="1">
        <p:scale>
          <a:sx n="65" d="100"/>
          <a:sy n="65" d="100"/>
        </p:scale>
        <p:origin x="9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95F3E8-6401-4451-B296-1EAB0080F967}" type="datetimeFigureOut">
              <a:rPr lang="uk-UA" smtClean="0"/>
              <a:t>20.02.2020</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5A88A1-CC71-483C-8746-7A0B88E3436F}" type="slidenum">
              <a:rPr lang="uk-UA" smtClean="0"/>
              <a:t>‹#›</a:t>
            </a:fld>
            <a:endParaRPr lang="uk-UA"/>
          </a:p>
        </p:txBody>
      </p:sp>
    </p:spTree>
    <p:extLst>
      <p:ext uri="{BB962C8B-B14F-4D97-AF65-F5344CB8AC3E}">
        <p14:creationId xmlns:p14="http://schemas.microsoft.com/office/powerpoint/2010/main" val="3263232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1</a:t>
            </a:fld>
            <a:endParaRPr lang="uk-UA"/>
          </a:p>
        </p:txBody>
      </p:sp>
    </p:spTree>
    <p:extLst>
      <p:ext uri="{BB962C8B-B14F-4D97-AF65-F5344CB8AC3E}">
        <p14:creationId xmlns:p14="http://schemas.microsoft.com/office/powerpoint/2010/main" val="3937052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10</a:t>
            </a:fld>
            <a:endParaRPr lang="uk-UA"/>
          </a:p>
        </p:txBody>
      </p:sp>
    </p:spTree>
    <p:extLst>
      <p:ext uri="{BB962C8B-B14F-4D97-AF65-F5344CB8AC3E}">
        <p14:creationId xmlns:p14="http://schemas.microsoft.com/office/powerpoint/2010/main" val="35294386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11</a:t>
            </a:fld>
            <a:endParaRPr lang="uk-UA"/>
          </a:p>
        </p:txBody>
      </p:sp>
    </p:spTree>
    <p:extLst>
      <p:ext uri="{BB962C8B-B14F-4D97-AF65-F5344CB8AC3E}">
        <p14:creationId xmlns:p14="http://schemas.microsoft.com/office/powerpoint/2010/main" val="2436025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12</a:t>
            </a:fld>
            <a:endParaRPr lang="uk-UA"/>
          </a:p>
        </p:txBody>
      </p:sp>
    </p:spTree>
    <p:extLst>
      <p:ext uri="{BB962C8B-B14F-4D97-AF65-F5344CB8AC3E}">
        <p14:creationId xmlns:p14="http://schemas.microsoft.com/office/powerpoint/2010/main" val="3774713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13</a:t>
            </a:fld>
            <a:endParaRPr lang="uk-UA"/>
          </a:p>
        </p:txBody>
      </p:sp>
    </p:spTree>
    <p:extLst>
      <p:ext uri="{BB962C8B-B14F-4D97-AF65-F5344CB8AC3E}">
        <p14:creationId xmlns:p14="http://schemas.microsoft.com/office/powerpoint/2010/main" val="3634716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14</a:t>
            </a:fld>
            <a:endParaRPr lang="uk-UA"/>
          </a:p>
        </p:txBody>
      </p:sp>
    </p:spTree>
    <p:extLst>
      <p:ext uri="{BB962C8B-B14F-4D97-AF65-F5344CB8AC3E}">
        <p14:creationId xmlns:p14="http://schemas.microsoft.com/office/powerpoint/2010/main" val="32370517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15</a:t>
            </a:fld>
            <a:endParaRPr lang="uk-UA"/>
          </a:p>
        </p:txBody>
      </p:sp>
    </p:spTree>
    <p:extLst>
      <p:ext uri="{BB962C8B-B14F-4D97-AF65-F5344CB8AC3E}">
        <p14:creationId xmlns:p14="http://schemas.microsoft.com/office/powerpoint/2010/main" val="52279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2</a:t>
            </a:fld>
            <a:endParaRPr lang="uk-UA"/>
          </a:p>
        </p:txBody>
      </p:sp>
    </p:spTree>
    <p:extLst>
      <p:ext uri="{BB962C8B-B14F-4D97-AF65-F5344CB8AC3E}">
        <p14:creationId xmlns:p14="http://schemas.microsoft.com/office/powerpoint/2010/main" val="689328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3</a:t>
            </a:fld>
            <a:endParaRPr lang="uk-UA"/>
          </a:p>
        </p:txBody>
      </p:sp>
    </p:spTree>
    <p:extLst>
      <p:ext uri="{BB962C8B-B14F-4D97-AF65-F5344CB8AC3E}">
        <p14:creationId xmlns:p14="http://schemas.microsoft.com/office/powerpoint/2010/main" val="9604407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4</a:t>
            </a:fld>
            <a:endParaRPr lang="uk-UA"/>
          </a:p>
        </p:txBody>
      </p:sp>
    </p:spTree>
    <p:extLst>
      <p:ext uri="{BB962C8B-B14F-4D97-AF65-F5344CB8AC3E}">
        <p14:creationId xmlns:p14="http://schemas.microsoft.com/office/powerpoint/2010/main" val="41713004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5</a:t>
            </a:fld>
            <a:endParaRPr lang="uk-UA"/>
          </a:p>
        </p:txBody>
      </p:sp>
    </p:spTree>
    <p:extLst>
      <p:ext uri="{BB962C8B-B14F-4D97-AF65-F5344CB8AC3E}">
        <p14:creationId xmlns:p14="http://schemas.microsoft.com/office/powerpoint/2010/main" val="2432195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6</a:t>
            </a:fld>
            <a:endParaRPr lang="uk-UA"/>
          </a:p>
        </p:txBody>
      </p:sp>
    </p:spTree>
    <p:extLst>
      <p:ext uri="{BB962C8B-B14F-4D97-AF65-F5344CB8AC3E}">
        <p14:creationId xmlns:p14="http://schemas.microsoft.com/office/powerpoint/2010/main" val="1350312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7</a:t>
            </a:fld>
            <a:endParaRPr lang="uk-UA"/>
          </a:p>
        </p:txBody>
      </p:sp>
    </p:spTree>
    <p:extLst>
      <p:ext uri="{BB962C8B-B14F-4D97-AF65-F5344CB8AC3E}">
        <p14:creationId xmlns:p14="http://schemas.microsoft.com/office/powerpoint/2010/main" val="3955625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8</a:t>
            </a:fld>
            <a:endParaRPr lang="uk-UA"/>
          </a:p>
        </p:txBody>
      </p:sp>
    </p:spTree>
    <p:extLst>
      <p:ext uri="{BB962C8B-B14F-4D97-AF65-F5344CB8AC3E}">
        <p14:creationId xmlns:p14="http://schemas.microsoft.com/office/powerpoint/2010/main" val="29675520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a:p>
        </p:txBody>
      </p:sp>
      <p:sp>
        <p:nvSpPr>
          <p:cNvPr id="4" name="Номер слайда 3"/>
          <p:cNvSpPr>
            <a:spLocks noGrp="1"/>
          </p:cNvSpPr>
          <p:nvPr>
            <p:ph type="sldNum" sz="quarter" idx="10"/>
          </p:nvPr>
        </p:nvSpPr>
        <p:spPr/>
        <p:txBody>
          <a:bodyPr/>
          <a:lstStyle/>
          <a:p>
            <a:fld id="{AB5A88A1-CC71-483C-8746-7A0B88E3436F}" type="slidenum">
              <a:rPr lang="uk-UA" smtClean="0"/>
              <a:t>9</a:t>
            </a:fld>
            <a:endParaRPr lang="uk-UA"/>
          </a:p>
        </p:txBody>
      </p:sp>
    </p:spTree>
    <p:extLst>
      <p:ext uri="{BB962C8B-B14F-4D97-AF65-F5344CB8AC3E}">
        <p14:creationId xmlns:p14="http://schemas.microsoft.com/office/powerpoint/2010/main" val="250196474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CBAD355-D9F2-403C-9240-3B0DB7F54830}"/>
              </a:ext>
            </a:extLst>
          </p:cNvPr>
          <p:cNvSpPr>
            <a:spLocks noGrp="1"/>
          </p:cNvSpPr>
          <p:nvPr>
            <p:ph type="dt" sz="half" idx="10"/>
          </p:nvPr>
        </p:nvSpPr>
        <p:spPr/>
        <p:txBody>
          <a:bodyPr/>
          <a:lstStyle>
            <a:lvl1pPr>
              <a:defRPr/>
            </a:lvl1pPr>
          </a:lstStyle>
          <a:p>
            <a:pPr>
              <a:defRPr/>
            </a:pPr>
            <a:endParaRPr lang="uk-UA"/>
          </a:p>
        </p:txBody>
      </p:sp>
      <p:sp>
        <p:nvSpPr>
          <p:cNvPr id="5" name="Нижний колонтитул 4">
            <a:extLst>
              <a:ext uri="{FF2B5EF4-FFF2-40B4-BE49-F238E27FC236}">
                <a16:creationId xmlns:a16="http://schemas.microsoft.com/office/drawing/2014/main" id="{6B12D6CA-116C-4C78-8D5E-EED818F12287}"/>
              </a:ext>
            </a:extLst>
          </p:cNvPr>
          <p:cNvSpPr>
            <a:spLocks noGrp="1"/>
          </p:cNvSpPr>
          <p:nvPr>
            <p:ph type="ftr" sz="quarter" idx="11"/>
          </p:nvPr>
        </p:nvSpPr>
        <p:spPr/>
        <p:txBody>
          <a:bodyPr/>
          <a:lstStyle>
            <a:lvl1pPr>
              <a:defRPr/>
            </a:lvl1pPr>
          </a:lstStyle>
          <a:p>
            <a:pPr>
              <a:defRPr/>
            </a:pPr>
            <a:endParaRPr lang="uk-UA"/>
          </a:p>
        </p:txBody>
      </p:sp>
      <p:sp>
        <p:nvSpPr>
          <p:cNvPr id="6" name="Номер слайда 5">
            <a:extLst>
              <a:ext uri="{FF2B5EF4-FFF2-40B4-BE49-F238E27FC236}">
                <a16:creationId xmlns:a16="http://schemas.microsoft.com/office/drawing/2014/main" id="{CF3E42D5-A064-46D1-869C-C733C32BA1D9}"/>
              </a:ext>
            </a:extLst>
          </p:cNvPr>
          <p:cNvSpPr>
            <a:spLocks noGrp="1"/>
          </p:cNvSpPr>
          <p:nvPr>
            <p:ph type="sldNum" sz="quarter" idx="12"/>
          </p:nvPr>
        </p:nvSpPr>
        <p:spPr/>
        <p:txBody>
          <a:bodyPr/>
          <a:lstStyle>
            <a:lvl1pPr>
              <a:defRPr/>
            </a:lvl1pPr>
          </a:lstStyle>
          <a:p>
            <a:fld id="{6A667E7E-EEDA-4456-92E3-135F1566A2C5}" type="slidenum">
              <a:rPr lang="uk-UA" altLang="uk-UA"/>
              <a:pPr/>
              <a:t>‹#›</a:t>
            </a:fld>
            <a:endParaRPr lang="uk-UA" altLang="uk-UA"/>
          </a:p>
        </p:txBody>
      </p:sp>
    </p:spTree>
    <p:extLst>
      <p:ext uri="{BB962C8B-B14F-4D97-AF65-F5344CB8AC3E}">
        <p14:creationId xmlns:p14="http://schemas.microsoft.com/office/powerpoint/2010/main" val="2066853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s://www.who.int/ru/emergencies/diseases/novel-coronavirus-2019/advice-for-public" TargetMode="External"/><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5.png"/><Relationship Id="rId2" Type="http://schemas.openxmlformats.org/officeDocument/2006/relationships/slideLayout" Target="../slideLayouts/slideLayout18.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png"/><Relationship Id="rId4" Type="http://schemas.openxmlformats.org/officeDocument/2006/relationships/oleObject" Target="../embeddings/oleObject1.bin"/><Relationship Id="rId9"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hyperlink" Target="https://ru.wikipedia.org/wiki/&#1042;&#1089;&#1087;&#1099;&#1096;&#1082;&#1072;_COVID-19" TargetMode="External"/><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BE60E0-04A9-4968-9BDD-289BFEACCC16}"/>
              </a:ext>
            </a:extLst>
          </p:cNvPr>
          <p:cNvSpPr>
            <a:spLocks noGrp="1"/>
          </p:cNvSpPr>
          <p:nvPr>
            <p:ph type="ctrTitle"/>
          </p:nvPr>
        </p:nvSpPr>
        <p:spPr>
          <a:xfrm>
            <a:off x="1316940" y="1600201"/>
            <a:ext cx="9558119" cy="2509213"/>
          </a:xfrm>
        </p:spPr>
        <p:txBody>
          <a:bodyPr>
            <a:normAutofit fontScale="90000"/>
          </a:bodyPr>
          <a:lstStyle/>
          <a:p>
            <a:r>
              <a:rPr lang="ru-RU" dirty="0"/>
              <a:t>Інформація про </a:t>
            </a:r>
            <a:r>
              <a:rPr lang="ru-RU" dirty="0" err="1"/>
              <a:t>коронавірусну</a:t>
            </a:r>
            <a:r>
              <a:rPr lang="ru-RU" dirty="0"/>
              <a:t> </a:t>
            </a:r>
            <a:r>
              <a:rPr lang="ru-RU" dirty="0" err="1"/>
              <a:t>інфекцію</a:t>
            </a:r>
            <a:r>
              <a:rPr lang="ru-RU" dirty="0"/>
              <a:t>, </a:t>
            </a:r>
            <a:r>
              <a:rPr lang="ru-RU" dirty="0" err="1"/>
              <a:t>викликану</a:t>
            </a:r>
            <a:r>
              <a:rPr lang="ru-RU" dirty="0"/>
              <a:t> 2019-</a:t>
            </a:r>
            <a:r>
              <a:rPr lang="ru-RU" cap="none" dirty="0"/>
              <a:t>n</a:t>
            </a:r>
            <a:r>
              <a:rPr lang="ru-RU" dirty="0"/>
              <a:t>C</a:t>
            </a:r>
            <a:r>
              <a:rPr lang="ru-RU" cap="none" dirty="0"/>
              <a:t>o</a:t>
            </a:r>
            <a:r>
              <a:rPr lang="ru-RU" dirty="0"/>
              <a:t>V (COVID-2019)</a:t>
            </a:r>
            <a:br>
              <a:rPr lang="ru-RU" dirty="0"/>
            </a:br>
            <a:endParaRPr lang="uk-UA" dirty="0"/>
          </a:p>
        </p:txBody>
      </p:sp>
      <p:sp>
        <p:nvSpPr>
          <p:cNvPr id="3" name="Подзаголовок 2">
            <a:extLst>
              <a:ext uri="{FF2B5EF4-FFF2-40B4-BE49-F238E27FC236}">
                <a16:creationId xmlns:a16="http://schemas.microsoft.com/office/drawing/2014/main" id="{CBAEDA7B-5B56-4A55-A84E-5B6F42DBC190}"/>
              </a:ext>
            </a:extLst>
          </p:cNvPr>
          <p:cNvSpPr>
            <a:spLocks noGrp="1"/>
          </p:cNvSpPr>
          <p:nvPr>
            <p:ph type="subTitle" idx="1"/>
          </p:nvPr>
        </p:nvSpPr>
        <p:spPr>
          <a:xfrm>
            <a:off x="1955729" y="6228065"/>
            <a:ext cx="8689976" cy="475592"/>
          </a:xfrm>
        </p:spPr>
        <p:txBody>
          <a:bodyPr>
            <a:normAutofit lnSpcReduction="10000"/>
          </a:bodyPr>
          <a:lstStyle/>
          <a:p>
            <a:r>
              <a:rPr lang="ru-RU" dirty="0"/>
              <a:t>20.02.2020</a:t>
            </a:r>
            <a:endParaRPr lang="uk-UA" dirty="0"/>
          </a:p>
        </p:txBody>
      </p:sp>
      <p:sp>
        <p:nvSpPr>
          <p:cNvPr id="4" name="TextBox 3">
            <a:extLst>
              <a:ext uri="{FF2B5EF4-FFF2-40B4-BE49-F238E27FC236}">
                <a16:creationId xmlns:a16="http://schemas.microsoft.com/office/drawing/2014/main" id="{E091FBD4-7725-4083-952C-08DF1D60E8E7}"/>
              </a:ext>
            </a:extLst>
          </p:cNvPr>
          <p:cNvSpPr txBox="1"/>
          <p:nvPr/>
        </p:nvSpPr>
        <p:spPr>
          <a:xfrm>
            <a:off x="8565931" y="4414345"/>
            <a:ext cx="2698111" cy="369332"/>
          </a:xfrm>
          <a:prstGeom prst="rect">
            <a:avLst/>
          </a:prstGeom>
          <a:noFill/>
        </p:spPr>
        <p:txBody>
          <a:bodyPr wrap="none" rtlCol="0">
            <a:spAutoFit/>
          </a:bodyPr>
          <a:lstStyle/>
          <a:p>
            <a:r>
              <a:rPr lang="ru-RU" dirty="0" smtClean="0"/>
              <a:t>к. </a:t>
            </a:r>
            <a:r>
              <a:rPr lang="ru-RU" dirty="0"/>
              <a:t>фарм. н. доц. Губін Ю.І.</a:t>
            </a:r>
            <a:endParaRPr lang="uk-UA" dirty="0"/>
          </a:p>
        </p:txBody>
      </p:sp>
      <p:sp>
        <p:nvSpPr>
          <p:cNvPr id="6" name="Номер слайда 5">
            <a:extLst>
              <a:ext uri="{FF2B5EF4-FFF2-40B4-BE49-F238E27FC236}">
                <a16:creationId xmlns:a16="http://schemas.microsoft.com/office/drawing/2014/main" id="{85A627AF-84FC-438D-B9E5-CB9C51226C3A}"/>
              </a:ext>
            </a:extLst>
          </p:cNvPr>
          <p:cNvSpPr>
            <a:spLocks noGrp="1"/>
          </p:cNvSpPr>
          <p:nvPr>
            <p:ph type="sldNum" sz="quarter" idx="12"/>
          </p:nvPr>
        </p:nvSpPr>
        <p:spPr/>
        <p:txBody>
          <a:bodyPr/>
          <a:lstStyle/>
          <a:p>
            <a:r>
              <a:rPr lang="en-US"/>
              <a:t>1</a:t>
            </a:r>
            <a:endParaRPr lang="en-US" dirty="0"/>
          </a:p>
        </p:txBody>
      </p:sp>
    </p:spTree>
    <p:extLst>
      <p:ext uri="{BB962C8B-B14F-4D97-AF65-F5344CB8AC3E}">
        <p14:creationId xmlns:p14="http://schemas.microsoft.com/office/powerpoint/2010/main" val="1961709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27AAD3-BBE3-46FB-AFAE-2DB314EFBEDC}"/>
              </a:ext>
            </a:extLst>
          </p:cNvPr>
          <p:cNvSpPr>
            <a:spLocks noGrp="1"/>
          </p:cNvSpPr>
          <p:nvPr>
            <p:ph type="title"/>
          </p:nvPr>
        </p:nvSpPr>
        <p:spPr>
          <a:xfrm>
            <a:off x="913775" y="427448"/>
            <a:ext cx="10364451" cy="797389"/>
          </a:xfrm>
        </p:spPr>
        <p:txBody>
          <a:bodyPr>
            <a:normAutofit/>
          </a:bodyPr>
          <a:lstStyle/>
          <a:p>
            <a:r>
              <a:rPr lang="uk-UA" b="1" dirty="0">
                <a:solidFill>
                  <a:srgbClr val="FF0000"/>
                </a:solidFill>
                <a:latin typeface="Arial" panose="020B0604020202020204" pitchFamily="34" charset="0"/>
                <a:cs typeface="Arial" panose="020B0604020202020204" pitchFamily="34" charset="0"/>
              </a:rPr>
              <a:t>ПРОФІЛАКТИКА </a:t>
            </a:r>
            <a:r>
              <a:rPr lang="uk-UA" b="1" dirty="0" err="1" smtClean="0">
                <a:solidFill>
                  <a:srgbClr val="FF0000"/>
                </a:solidFill>
                <a:latin typeface="Arial" panose="020B0604020202020204" pitchFamily="34" charset="0"/>
                <a:cs typeface="Arial" panose="020B0604020202020204" pitchFamily="34" charset="0"/>
              </a:rPr>
              <a:t>Коронавірусної</a:t>
            </a:r>
            <a:r>
              <a:rPr lang="uk-UA" b="1" dirty="0" smtClean="0">
                <a:solidFill>
                  <a:srgbClr val="FF0000"/>
                </a:solidFill>
                <a:latin typeface="Arial" panose="020B0604020202020204" pitchFamily="34" charset="0"/>
                <a:cs typeface="Arial" panose="020B0604020202020204" pitchFamily="34" charset="0"/>
              </a:rPr>
              <a:t> </a:t>
            </a:r>
            <a:r>
              <a:rPr lang="uk-UA" b="1" dirty="0">
                <a:solidFill>
                  <a:srgbClr val="FF0000"/>
                </a:solidFill>
                <a:latin typeface="Arial" panose="020B0604020202020204" pitchFamily="34" charset="0"/>
                <a:cs typeface="Arial" panose="020B0604020202020204" pitchFamily="34" charset="0"/>
              </a:rPr>
              <a:t>ІНФЕКЦІЇ</a:t>
            </a:r>
          </a:p>
        </p:txBody>
      </p:sp>
      <p:sp>
        <p:nvSpPr>
          <p:cNvPr id="3" name="Объект 2">
            <a:extLst>
              <a:ext uri="{FF2B5EF4-FFF2-40B4-BE49-F238E27FC236}">
                <a16:creationId xmlns:a16="http://schemas.microsoft.com/office/drawing/2014/main" id="{B0137ACA-94DB-4986-971C-63DA1D2A8334}"/>
              </a:ext>
            </a:extLst>
          </p:cNvPr>
          <p:cNvSpPr>
            <a:spLocks noGrp="1"/>
          </p:cNvSpPr>
          <p:nvPr>
            <p:ph idx="1"/>
          </p:nvPr>
        </p:nvSpPr>
        <p:spPr>
          <a:xfrm>
            <a:off x="913775" y="1596788"/>
            <a:ext cx="10364452" cy="5140343"/>
          </a:xfrm>
        </p:spPr>
        <p:txBody>
          <a:bodyPr>
            <a:normAutofit/>
          </a:bodyPr>
          <a:lstStyle/>
          <a:p>
            <a:r>
              <a:rPr lang="uk-UA" dirty="0">
                <a:latin typeface="Arial" panose="020B0604020202020204" pitchFamily="34" charset="0"/>
                <a:cs typeface="Arial" panose="020B0604020202020204" pitchFamily="34" charset="0"/>
              </a:rPr>
              <a:t>вакцини від </a:t>
            </a:r>
            <a:r>
              <a:rPr lang="uk-UA" dirty="0" err="1" smtClean="0">
                <a:latin typeface="Arial" panose="020B0604020202020204" pitchFamily="34" charset="0"/>
                <a:cs typeface="Arial" panose="020B0604020202020204" pitchFamily="34" charset="0"/>
              </a:rPr>
              <a:t>коронавірусной</a:t>
            </a:r>
            <a:r>
              <a:rPr lang="uk-UA" dirty="0" smtClean="0">
                <a:latin typeface="Arial" panose="020B0604020202020204" pitchFamily="34" charset="0"/>
                <a:cs typeface="Arial" panose="020B0604020202020204" pitchFamily="34" charset="0"/>
              </a:rPr>
              <a:t> </a:t>
            </a:r>
            <a:r>
              <a:rPr lang="uk-UA" dirty="0">
                <a:latin typeface="Arial" panose="020B0604020202020204" pitchFamily="34" charset="0"/>
                <a:cs typeface="Arial" panose="020B0604020202020204" pitchFamily="34" charset="0"/>
              </a:rPr>
              <a:t>інфекції немає, вона в стадії розробки і може з'явитися через 1,5 року.</a:t>
            </a:r>
          </a:p>
          <a:p>
            <a:pPr marL="0" indent="0">
              <a:buNone/>
            </a:pPr>
            <a:r>
              <a:rPr lang="uk-UA" b="1" dirty="0">
                <a:latin typeface="Arial" panose="020B0604020202020204" pitchFamily="34" charset="0"/>
                <a:cs typeface="Arial" panose="020B0604020202020204" pitchFamily="34" charset="0"/>
              </a:rPr>
              <a:t>профілактика включає в себе:</a:t>
            </a:r>
          </a:p>
          <a:p>
            <a:r>
              <a:rPr lang="uk-UA" dirty="0">
                <a:latin typeface="Arial" panose="020B0604020202020204" pitchFamily="34" charset="0"/>
                <a:cs typeface="Arial" panose="020B0604020202020204" pitchFamily="34" charset="0"/>
              </a:rPr>
              <a:t>ізоляцію інфікованих пацієнтів,</a:t>
            </a:r>
          </a:p>
          <a:p>
            <a:r>
              <a:rPr lang="uk-UA" dirty="0">
                <a:latin typeface="Arial" panose="020B0604020202020204" pitchFamily="34" charset="0"/>
                <a:cs typeface="Arial" panose="020B0604020202020204" pitchFamily="34" charset="0"/>
              </a:rPr>
              <a:t>проведенні дезінфекції в зоні зараження і транспортних засобах,</a:t>
            </a:r>
          </a:p>
          <a:p>
            <a:r>
              <a:rPr lang="uk-UA" dirty="0">
                <a:latin typeface="Arial" panose="020B0604020202020204" pitchFamily="34" charset="0"/>
                <a:cs typeface="Arial" panose="020B0604020202020204" pitchFamily="34" charset="0"/>
              </a:rPr>
              <a:t>використання коштів індивідуального захисту (Маски, респіратори</a:t>
            </a:r>
            <a:r>
              <a:rPr lang="uk-UA" dirty="0" smtClean="0">
                <a:latin typeface="Arial" panose="020B0604020202020204" pitchFamily="34" charset="0"/>
                <a:cs typeface="Arial" panose="020B0604020202020204" pitchFamily="34" charset="0"/>
              </a:rPr>
              <a:t>),</a:t>
            </a:r>
            <a:endParaRPr lang="uk-UA" dirty="0">
              <a:latin typeface="Arial" panose="020B0604020202020204" pitchFamily="34" charset="0"/>
              <a:cs typeface="Arial" panose="020B0604020202020204" pitchFamily="34" charset="0"/>
            </a:endParaRPr>
          </a:p>
          <a:p>
            <a:r>
              <a:rPr lang="uk-UA" dirty="0">
                <a:latin typeface="Arial" panose="020B0604020202020204" pitchFamily="34" charset="0"/>
                <a:cs typeface="Arial" panose="020B0604020202020204" pitchFamily="34" charset="0"/>
              </a:rPr>
              <a:t>лабораторна діагностика </a:t>
            </a:r>
            <a:r>
              <a:rPr lang="uk-UA" dirty="0" err="1" smtClean="0">
                <a:latin typeface="Arial" panose="020B0604020202020204" pitchFamily="34" charset="0"/>
                <a:cs typeface="Arial" panose="020B0604020202020204" pitchFamily="34" charset="0"/>
              </a:rPr>
              <a:t>коронавірусної</a:t>
            </a:r>
            <a:r>
              <a:rPr lang="uk-UA" dirty="0" smtClean="0">
                <a:latin typeface="Arial" panose="020B0604020202020204" pitchFamily="34" charset="0"/>
                <a:cs typeface="Arial" panose="020B0604020202020204" pitchFamily="34" charset="0"/>
              </a:rPr>
              <a:t> </a:t>
            </a:r>
            <a:r>
              <a:rPr lang="uk-UA" dirty="0">
                <a:latin typeface="Arial" panose="020B0604020202020204" pitchFamily="34" charset="0"/>
                <a:cs typeface="Arial" panose="020B0604020202020204" pitchFamily="34" charset="0"/>
              </a:rPr>
              <a:t>інфекції проводиться при важких випадках захворювань ГРВІ та </a:t>
            </a:r>
            <a:r>
              <a:rPr lang="uk-UA" dirty="0" smtClean="0">
                <a:latin typeface="Arial" panose="020B0604020202020204" pitchFamily="34" charset="0"/>
                <a:cs typeface="Arial" panose="020B0604020202020204" pitchFamily="34" charset="0"/>
              </a:rPr>
              <a:t>пневмонії,</a:t>
            </a:r>
            <a:endParaRPr lang="uk-UA" dirty="0">
              <a:latin typeface="Arial" panose="020B0604020202020204" pitchFamily="34" charset="0"/>
              <a:cs typeface="Arial" panose="020B0604020202020204" pitchFamily="34" charset="0"/>
            </a:endParaRPr>
          </a:p>
          <a:p>
            <a:r>
              <a:rPr lang="uk-UA" dirty="0">
                <a:latin typeface="Arial" panose="020B0604020202020204" pitchFamily="34" charset="0"/>
                <a:cs typeface="Arial" panose="020B0604020202020204" pitchFamily="34" charset="0"/>
              </a:rPr>
              <a:t>підвищення </a:t>
            </a:r>
            <a:r>
              <a:rPr lang="uk-UA" dirty="0" smtClean="0">
                <a:latin typeface="Arial" panose="020B0604020202020204" pitchFamily="34" charset="0"/>
                <a:cs typeface="Arial" panose="020B0604020202020204" pitchFamily="34" charset="0"/>
              </a:rPr>
              <a:t>імунітету</a:t>
            </a:r>
            <a:r>
              <a:rPr lang="uk-UA" dirty="0">
                <a:latin typeface="Arial" panose="020B0604020202020204" pitchFamily="34" charset="0"/>
                <a:cs typeface="Arial" panose="020B0604020202020204" pitchFamily="34" charset="0"/>
              </a:rPr>
              <a:t>.</a:t>
            </a:r>
            <a:endParaRPr lang="uk-UA" dirty="0">
              <a:latin typeface="Arial" panose="020B0604020202020204" pitchFamily="34" charset="0"/>
              <a:cs typeface="Arial" panose="020B0604020202020204" pitchFamily="34" charset="0"/>
            </a:endParaRPr>
          </a:p>
        </p:txBody>
      </p:sp>
      <p:sp>
        <p:nvSpPr>
          <p:cNvPr id="5" name="Номер слайда 4">
            <a:extLst>
              <a:ext uri="{FF2B5EF4-FFF2-40B4-BE49-F238E27FC236}">
                <a16:creationId xmlns:a16="http://schemas.microsoft.com/office/drawing/2014/main" id="{5C3272BA-7F30-4F04-A20D-4AD661D19DA6}"/>
              </a:ext>
            </a:extLst>
          </p:cNvPr>
          <p:cNvSpPr>
            <a:spLocks noGrp="1"/>
          </p:cNvSpPr>
          <p:nvPr>
            <p:ph type="sldNum" sz="quarter" idx="12"/>
          </p:nvPr>
        </p:nvSpPr>
        <p:spPr/>
        <p:txBody>
          <a:bodyPr/>
          <a:lstStyle/>
          <a:p>
            <a:r>
              <a:rPr lang="uk-UA" altLang="uk-UA" sz="1800"/>
              <a:t>10</a:t>
            </a:r>
            <a:endParaRPr lang="uk-UA" altLang="uk-UA" sz="1800" dirty="0"/>
          </a:p>
        </p:txBody>
      </p:sp>
    </p:spTree>
    <p:extLst>
      <p:ext uri="{BB962C8B-B14F-4D97-AF65-F5344CB8AC3E}">
        <p14:creationId xmlns:p14="http://schemas.microsoft.com/office/powerpoint/2010/main" val="2306749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427AAD3-BBE3-46FB-AFAE-2DB314EFBEDC}"/>
              </a:ext>
            </a:extLst>
          </p:cNvPr>
          <p:cNvSpPr>
            <a:spLocks noGrp="1"/>
          </p:cNvSpPr>
          <p:nvPr>
            <p:ph type="title"/>
          </p:nvPr>
        </p:nvSpPr>
        <p:spPr>
          <a:xfrm>
            <a:off x="913774" y="287439"/>
            <a:ext cx="10364451" cy="872621"/>
          </a:xfrm>
        </p:spPr>
        <p:txBody>
          <a:bodyPr>
            <a:normAutofit/>
          </a:bodyPr>
          <a:lstStyle/>
          <a:p>
            <a:r>
              <a:rPr lang="uk-UA" sz="3200" b="1" dirty="0">
                <a:solidFill>
                  <a:srgbClr val="FF0000"/>
                </a:solidFill>
                <a:latin typeface="Arial" panose="020B0604020202020204" pitchFamily="34" charset="0"/>
                <a:cs typeface="Arial" panose="020B0604020202020204" pitchFamily="34" charset="0"/>
              </a:rPr>
              <a:t>ПРОФІЛАКТИКА </a:t>
            </a:r>
            <a:r>
              <a:rPr lang="uk-UA" sz="3200" b="1" dirty="0" err="1" smtClean="0">
                <a:solidFill>
                  <a:srgbClr val="FF0000"/>
                </a:solidFill>
                <a:latin typeface="Arial" panose="020B0604020202020204" pitchFamily="34" charset="0"/>
                <a:cs typeface="Arial" panose="020B0604020202020204" pitchFamily="34" charset="0"/>
              </a:rPr>
              <a:t>Коронавірусної</a:t>
            </a:r>
            <a:r>
              <a:rPr lang="uk-UA" sz="3200" b="1" dirty="0" smtClean="0">
                <a:solidFill>
                  <a:srgbClr val="FF0000"/>
                </a:solidFill>
                <a:latin typeface="Arial" panose="020B0604020202020204" pitchFamily="34" charset="0"/>
                <a:cs typeface="Arial" panose="020B0604020202020204" pitchFamily="34" charset="0"/>
              </a:rPr>
              <a:t> </a:t>
            </a:r>
            <a:r>
              <a:rPr lang="uk-UA" sz="3200" b="1" dirty="0">
                <a:solidFill>
                  <a:srgbClr val="FF0000"/>
                </a:solidFill>
                <a:latin typeface="Arial" panose="020B0604020202020204" pitchFamily="34" charset="0"/>
                <a:cs typeface="Arial" panose="020B0604020202020204" pitchFamily="34" charset="0"/>
              </a:rPr>
              <a:t>ІНФЕКЦІЇ</a:t>
            </a:r>
          </a:p>
        </p:txBody>
      </p:sp>
      <p:sp>
        <p:nvSpPr>
          <p:cNvPr id="3" name="Объект 2">
            <a:extLst>
              <a:ext uri="{FF2B5EF4-FFF2-40B4-BE49-F238E27FC236}">
                <a16:creationId xmlns:a16="http://schemas.microsoft.com/office/drawing/2014/main" id="{B0137ACA-94DB-4986-971C-63DA1D2A8334}"/>
              </a:ext>
            </a:extLst>
          </p:cNvPr>
          <p:cNvSpPr>
            <a:spLocks noGrp="1"/>
          </p:cNvSpPr>
          <p:nvPr>
            <p:ph idx="1"/>
          </p:nvPr>
        </p:nvSpPr>
        <p:spPr>
          <a:xfrm>
            <a:off x="913775" y="1904637"/>
            <a:ext cx="10364452" cy="3690945"/>
          </a:xfrm>
        </p:spPr>
        <p:txBody>
          <a:bodyPr>
            <a:normAutofit/>
          </a:bodyPr>
          <a:lstStyle/>
          <a:p>
            <a:pPr algn="just"/>
            <a:r>
              <a:rPr lang="uk-UA" dirty="0" smtClean="0">
                <a:latin typeface="Arial" panose="020B0604020202020204" pitchFamily="34" charset="0"/>
                <a:cs typeface="Arial" panose="020B0604020202020204" pitchFamily="34" charset="0"/>
              </a:rPr>
              <a:t>Можна припустити, що </a:t>
            </a:r>
            <a:r>
              <a:rPr lang="uk-UA" dirty="0" err="1" smtClean="0">
                <a:latin typeface="Arial" panose="020B0604020202020204" pitchFamily="34" charset="0"/>
                <a:cs typeface="Arial" panose="020B0604020202020204" pitchFamily="34" charset="0"/>
              </a:rPr>
              <a:t>коронавірус</a:t>
            </a:r>
            <a:r>
              <a:rPr lang="uk-UA" dirty="0" smtClean="0">
                <a:latin typeface="Arial" panose="020B0604020202020204" pitchFamily="34" charset="0"/>
                <a:cs typeface="Arial" panose="020B0604020202020204" pitchFamily="34" charset="0"/>
              </a:rPr>
              <a:t> розповсюджується аналогічно вірусу грипу</a:t>
            </a:r>
          </a:p>
          <a:p>
            <a:pPr algn="just"/>
            <a:r>
              <a:rPr lang="uk-UA" dirty="0" smtClean="0">
                <a:latin typeface="Arial" panose="020B0604020202020204" pitchFamily="34" charset="0"/>
                <a:cs typeface="Arial" panose="020B0604020202020204" pitchFamily="34" charset="0"/>
              </a:rPr>
              <a:t>дослідження</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показують, що епідемії грипу пов'язані з </a:t>
            </a:r>
            <a:r>
              <a:rPr lang="ru-RU" b="1" dirty="0">
                <a:latin typeface="Arial" panose="020B0604020202020204" pitchFamily="34" charset="0"/>
                <a:cs typeface="Arial" panose="020B0604020202020204" pitchFamily="34" charset="0"/>
              </a:rPr>
              <a:t>низькою абсолютною </a:t>
            </a:r>
            <a:r>
              <a:rPr lang="uk-UA" b="1" dirty="0" smtClean="0">
                <a:latin typeface="Arial" panose="020B0604020202020204" pitchFamily="34" charset="0"/>
                <a:cs typeface="Arial" panose="020B0604020202020204" pitchFamily="34" charset="0"/>
              </a:rPr>
              <a:t>вологістю</a:t>
            </a:r>
            <a:r>
              <a:rPr lang="ru-RU" b="1" dirty="0" smtClean="0">
                <a:latin typeface="Arial" panose="020B0604020202020204" pitchFamily="34" charset="0"/>
                <a:cs typeface="Arial" panose="020B0604020202020204" pitchFamily="34" charset="0"/>
              </a:rPr>
              <a:t> </a:t>
            </a:r>
            <a:r>
              <a:rPr lang="uk-UA" b="1" dirty="0" smtClean="0">
                <a:latin typeface="Arial" panose="020B0604020202020204" pitchFamily="34" charset="0"/>
                <a:cs typeface="Arial" panose="020B0604020202020204" pitchFamily="34" charset="0"/>
              </a:rPr>
              <a:t>повітря</a:t>
            </a:r>
            <a:endParaRPr lang="uk-UA" dirty="0" smtClean="0">
              <a:latin typeface="Arial" panose="020B0604020202020204" pitchFamily="34" charset="0"/>
              <a:cs typeface="Arial" panose="020B0604020202020204" pitchFamily="34" charset="0"/>
            </a:endParaRPr>
          </a:p>
          <a:p>
            <a:pPr algn="just"/>
            <a:r>
              <a:rPr lang="uk-UA" dirty="0" smtClean="0">
                <a:latin typeface="Arial" panose="020B0604020202020204" pitchFamily="34" charset="0"/>
                <a:cs typeface="Arial" panose="020B0604020202020204" pitchFamily="34" charset="0"/>
              </a:rPr>
              <a:t>Механізм руйнування вірусу у вологому повітрі до цих пір не ясний. Але зв'язок абсолютної вологості і ефективності поширення вірусу грипу доведена експериментально.</a:t>
            </a:r>
            <a:endParaRPr lang="uk-UA" dirty="0">
              <a:latin typeface="Arial" panose="020B0604020202020204" pitchFamily="34" charset="0"/>
              <a:cs typeface="Arial" panose="020B0604020202020204" pitchFamily="34" charset="0"/>
            </a:endParaRPr>
          </a:p>
        </p:txBody>
      </p:sp>
      <p:sp>
        <p:nvSpPr>
          <p:cNvPr id="5" name="Номер слайда 4">
            <a:extLst>
              <a:ext uri="{FF2B5EF4-FFF2-40B4-BE49-F238E27FC236}">
                <a16:creationId xmlns:a16="http://schemas.microsoft.com/office/drawing/2014/main" id="{5C3272BA-7F30-4F04-A20D-4AD661D19DA6}"/>
              </a:ext>
            </a:extLst>
          </p:cNvPr>
          <p:cNvSpPr>
            <a:spLocks noGrp="1"/>
          </p:cNvSpPr>
          <p:nvPr>
            <p:ph type="sldNum" sz="quarter" idx="12"/>
          </p:nvPr>
        </p:nvSpPr>
        <p:spPr/>
        <p:txBody>
          <a:bodyPr/>
          <a:lstStyle/>
          <a:p>
            <a:r>
              <a:rPr lang="uk-UA" altLang="uk-UA" sz="1800"/>
              <a:t>11</a:t>
            </a:r>
            <a:endParaRPr lang="uk-UA" altLang="uk-UA" sz="1800" dirty="0"/>
          </a:p>
        </p:txBody>
      </p:sp>
    </p:spTree>
    <p:extLst>
      <p:ext uri="{BB962C8B-B14F-4D97-AF65-F5344CB8AC3E}">
        <p14:creationId xmlns:p14="http://schemas.microsoft.com/office/powerpoint/2010/main" val="3323372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6C7AC1-B89A-41F6-99FB-554E8BE5BCB7}"/>
              </a:ext>
            </a:extLst>
          </p:cNvPr>
          <p:cNvSpPr>
            <a:spLocks noGrp="1"/>
          </p:cNvSpPr>
          <p:nvPr>
            <p:ph type="title"/>
          </p:nvPr>
        </p:nvSpPr>
        <p:spPr>
          <a:xfrm>
            <a:off x="913775" y="290430"/>
            <a:ext cx="10364451" cy="1596177"/>
          </a:xfrm>
        </p:spPr>
        <p:txBody>
          <a:bodyPr/>
          <a:lstStyle/>
          <a:p>
            <a:r>
              <a:rPr lang="ru-RU" b="1" dirty="0">
                <a:solidFill>
                  <a:srgbClr val="FF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рекомендації ВООЗ</a:t>
            </a:r>
            <a:r>
              <a:rPr lang="ru-RU" b="1" dirty="0">
                <a:solidFill>
                  <a:srgbClr val="FF0000"/>
                </a:solidFill>
                <a:latin typeface="Arial" panose="020B0604020202020204" pitchFamily="34" charset="0"/>
                <a:cs typeface="Arial" panose="020B0604020202020204" pitchFamily="34" charset="0"/>
              </a:rPr>
              <a:t> для </a:t>
            </a:r>
            <a:r>
              <a:rPr lang="uk-UA" b="1" dirty="0" smtClean="0">
                <a:solidFill>
                  <a:srgbClr val="FF0000"/>
                </a:solidFill>
                <a:latin typeface="Arial" panose="020B0604020202020204" pitchFamily="34" charset="0"/>
                <a:cs typeface="Arial" panose="020B0604020202020204" pitchFamily="34" charset="0"/>
              </a:rPr>
              <a:t>населення</a:t>
            </a:r>
            <a:r>
              <a:rPr lang="ru-RU" b="1" dirty="0" smtClean="0">
                <a:solidFill>
                  <a:srgbClr val="FF0000"/>
                </a:solidFill>
                <a:latin typeface="Arial" panose="020B0604020202020204" pitchFamily="34" charset="0"/>
                <a:cs typeface="Arial" panose="020B0604020202020204" pitchFamily="34" charset="0"/>
              </a:rPr>
              <a:t> у </a:t>
            </a:r>
            <a:r>
              <a:rPr lang="ru-RU" b="1" dirty="0">
                <a:solidFill>
                  <a:srgbClr val="FF0000"/>
                </a:solidFill>
                <a:latin typeface="Arial" panose="020B0604020202020204" pitchFamily="34" charset="0"/>
                <a:cs typeface="Arial" panose="020B0604020202020204" pitchFamily="34" charset="0"/>
              </a:rPr>
              <a:t>зв'язку c поширенням нового </a:t>
            </a:r>
            <a:r>
              <a:rPr lang="ru-RU" b="1" dirty="0" err="1" smtClean="0">
                <a:solidFill>
                  <a:srgbClr val="FF0000"/>
                </a:solidFill>
                <a:latin typeface="Arial" panose="020B0604020202020204" pitchFamily="34" charset="0"/>
                <a:cs typeface="Arial" panose="020B0604020202020204" pitchFamily="34" charset="0"/>
              </a:rPr>
              <a:t>коронавірусу</a:t>
            </a:r>
            <a:endParaRPr lang="uk-UA" dirty="0">
              <a:solidFill>
                <a:srgbClr val="FF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984C048D-0113-4AF0-BC10-815C639F410B}"/>
              </a:ext>
            </a:extLst>
          </p:cNvPr>
          <p:cNvSpPr>
            <a:spLocks noGrp="1"/>
          </p:cNvSpPr>
          <p:nvPr>
            <p:ph idx="1"/>
          </p:nvPr>
        </p:nvSpPr>
        <p:spPr>
          <a:xfrm>
            <a:off x="913775" y="1671146"/>
            <a:ext cx="10364452" cy="4750676"/>
          </a:xfrm>
        </p:spPr>
        <p:txBody>
          <a:bodyPr>
            <a:normAutofit fontScale="85000" lnSpcReduction="10000"/>
          </a:bodyPr>
          <a:lstStyle/>
          <a:p>
            <a:pPr marL="0" indent="0"/>
            <a:r>
              <a:rPr lang="uk-UA" b="1" u="sng" dirty="0" smtClean="0">
                <a:solidFill>
                  <a:srgbClr val="C00000"/>
                </a:solidFill>
                <a:latin typeface="Arial" panose="020B0604020202020204" pitchFamily="34" charset="0"/>
                <a:cs typeface="Arial" panose="020B0604020202020204" pitchFamily="34" charset="0"/>
              </a:rPr>
              <a:t>Регулярно мийте руки</a:t>
            </a:r>
            <a:r>
              <a:rPr lang="uk-UA" b="1" dirty="0" smtClean="0">
                <a:latin typeface="Arial" panose="020B0604020202020204" pitchFamily="34" charset="0"/>
                <a:cs typeface="Arial" panose="020B0604020202020204" pitchFamily="34" charset="0"/>
              </a:rPr>
              <a:t/>
            </a:r>
            <a:br>
              <a:rPr lang="uk-UA" b="1" dirty="0" smtClean="0">
                <a:latin typeface="Arial" panose="020B0604020202020204" pitchFamily="34" charset="0"/>
                <a:cs typeface="Arial" panose="020B0604020202020204" pitchFamily="34" charset="0"/>
              </a:rPr>
            </a:br>
            <a:r>
              <a:rPr lang="uk-UA" dirty="0" smtClean="0">
                <a:latin typeface="Arial" panose="020B0604020202020204" pitchFamily="34" charset="0"/>
                <a:cs typeface="Arial" panose="020B0604020202020204" pitchFamily="34" charset="0"/>
              </a:rPr>
              <a:t>Регулярно обробляйте руки спиртовмісними засобами або мийте їх з </a:t>
            </a:r>
            <a:r>
              <a:rPr lang="uk-UA" dirty="0" err="1" smtClean="0">
                <a:latin typeface="Arial" panose="020B0604020202020204" pitchFamily="34" charset="0"/>
                <a:cs typeface="Arial" panose="020B0604020202020204" pitchFamily="34" charset="0"/>
              </a:rPr>
              <a:t>милом</a:t>
            </a:r>
            <a:r>
              <a:rPr lang="uk-UA" dirty="0" smtClean="0">
                <a:latin typeface="Arial" panose="020B0604020202020204" pitchFamily="34" charset="0"/>
                <a:cs typeface="Arial" panose="020B0604020202020204" pitchFamily="34" charset="0"/>
              </a:rPr>
              <a:t>.</a:t>
            </a:r>
          </a:p>
          <a:p>
            <a:pPr marL="0" indent="0" algn="just">
              <a:buNone/>
            </a:pPr>
            <a:r>
              <a:rPr lang="uk-UA" b="1" dirty="0" smtClean="0">
                <a:latin typeface="Arial" panose="020B0604020202020204" pitchFamily="34" charset="0"/>
                <a:cs typeface="Arial" panose="020B0604020202020204" pitchFamily="34" charset="0"/>
              </a:rPr>
              <a:t>Навіщо це потрібно?</a:t>
            </a:r>
            <a:r>
              <a:rPr lang="uk-UA" dirty="0" smtClean="0">
                <a:latin typeface="Arial" panose="020B0604020202020204" pitchFamily="34" charset="0"/>
                <a:cs typeface="Arial" panose="020B0604020202020204" pitchFamily="34" charset="0"/>
              </a:rPr>
              <a:t> Якщо на поверхні рук присутній вірус, то обробка рук спиртовмісними засобами або миття їх з </a:t>
            </a:r>
            <a:r>
              <a:rPr lang="uk-UA" dirty="0" err="1" smtClean="0">
                <a:latin typeface="Arial" panose="020B0604020202020204" pitchFamily="34" charset="0"/>
                <a:cs typeface="Arial" panose="020B0604020202020204" pitchFamily="34" charset="0"/>
              </a:rPr>
              <a:t>милом</a:t>
            </a:r>
            <a:r>
              <a:rPr lang="uk-UA" dirty="0" smtClean="0">
                <a:latin typeface="Arial" panose="020B0604020202020204" pitchFamily="34" charset="0"/>
                <a:cs typeface="Arial" panose="020B0604020202020204" pitchFamily="34" charset="0"/>
              </a:rPr>
              <a:t> вб'є його.</a:t>
            </a:r>
          </a:p>
          <a:p>
            <a:pPr marL="0" indent="0" algn="just"/>
            <a:r>
              <a:rPr lang="uk-UA" b="1" u="sng" dirty="0" smtClean="0">
                <a:solidFill>
                  <a:srgbClr val="C00000"/>
                </a:solidFill>
                <a:latin typeface="Arial" panose="020B0604020202020204" pitchFamily="34" charset="0"/>
                <a:cs typeface="Arial" panose="020B0604020202020204" pitchFamily="34" charset="0"/>
              </a:rPr>
              <a:t>Дотримуйтесь правил респіраторної гігієни</a:t>
            </a:r>
          </a:p>
          <a:p>
            <a:pPr marL="0" indent="0" algn="just">
              <a:buNone/>
            </a:pPr>
            <a:r>
              <a:rPr lang="uk-UA" dirty="0" smtClean="0">
                <a:latin typeface="Arial" panose="020B0604020202020204" pitchFamily="34" charset="0"/>
                <a:cs typeface="Arial" panose="020B0604020202020204" pitchFamily="34" charset="0"/>
              </a:rPr>
              <a:t>При кашлі та чханні прикривайте рот і ніс серветкою або згином ліктя; відразу викидайте серветку в контейнер для сміття з кришкою і обробляйте руки спиртовмісними антисептиками або мийте їх водою з </a:t>
            </a:r>
            <a:r>
              <a:rPr lang="uk-UA" dirty="0" err="1" smtClean="0">
                <a:latin typeface="Arial" panose="020B0604020202020204" pitchFamily="34" charset="0"/>
                <a:cs typeface="Arial" panose="020B0604020202020204" pitchFamily="34" charset="0"/>
              </a:rPr>
              <a:t>милом</a:t>
            </a:r>
            <a:r>
              <a:rPr lang="uk-UA" dirty="0" smtClean="0">
                <a:latin typeface="Arial" panose="020B0604020202020204" pitchFamily="34" charset="0"/>
                <a:cs typeface="Arial" panose="020B0604020202020204" pitchFamily="34" charset="0"/>
              </a:rPr>
              <a:t>.</a:t>
            </a:r>
          </a:p>
          <a:p>
            <a:pPr marL="0" indent="0" algn="just">
              <a:buNone/>
            </a:pPr>
            <a:r>
              <a:rPr lang="uk-UA" b="1" dirty="0" smtClean="0">
                <a:latin typeface="Arial" panose="020B0604020202020204" pitchFamily="34" charset="0"/>
                <a:cs typeface="Arial" panose="020B0604020202020204" pitchFamily="34" charset="0"/>
              </a:rPr>
              <a:t>Навіщо це потрібно? </a:t>
            </a:r>
            <a:r>
              <a:rPr lang="uk-UA" dirty="0" smtClean="0">
                <a:latin typeface="Arial" panose="020B0604020202020204" pitchFamily="34" charset="0"/>
                <a:cs typeface="Arial" panose="020B0604020202020204" pitchFamily="34" charset="0"/>
              </a:rPr>
              <a:t>Прикривання рота і носа при кашлі та чханні дозволяє запобігти поширенню вірусів та інших хвороботворних мікроорганізмів. Якщо при кашлі або чханні прикривати ніс і рот рукою, мікроби можуть потрапити на ваші руки, а потім на предмети або людей, до яких ви торкаєтеся.</a:t>
            </a:r>
          </a:p>
          <a:p>
            <a:endParaRPr lang="uk-UA" dirty="0"/>
          </a:p>
        </p:txBody>
      </p:sp>
      <p:sp>
        <p:nvSpPr>
          <p:cNvPr id="4" name="Номер слайда 3">
            <a:extLst>
              <a:ext uri="{FF2B5EF4-FFF2-40B4-BE49-F238E27FC236}">
                <a16:creationId xmlns:a16="http://schemas.microsoft.com/office/drawing/2014/main" id="{A6CD8C89-9A2E-4D6E-BC8D-5863E7C69EB2}"/>
              </a:ext>
            </a:extLst>
          </p:cNvPr>
          <p:cNvSpPr>
            <a:spLocks noGrp="1"/>
          </p:cNvSpPr>
          <p:nvPr>
            <p:ph type="sldNum" sz="quarter" idx="12"/>
          </p:nvPr>
        </p:nvSpPr>
        <p:spPr/>
        <p:txBody>
          <a:bodyPr/>
          <a:lstStyle/>
          <a:p>
            <a:r>
              <a:rPr lang="uk-UA" altLang="uk-UA"/>
              <a:t>12</a:t>
            </a:r>
          </a:p>
        </p:txBody>
      </p:sp>
    </p:spTree>
    <p:extLst>
      <p:ext uri="{BB962C8B-B14F-4D97-AF65-F5344CB8AC3E}">
        <p14:creationId xmlns:p14="http://schemas.microsoft.com/office/powerpoint/2010/main" val="25140365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84C048D-0113-4AF0-BC10-815C639F410B}"/>
              </a:ext>
            </a:extLst>
          </p:cNvPr>
          <p:cNvSpPr>
            <a:spLocks noGrp="1"/>
          </p:cNvSpPr>
          <p:nvPr>
            <p:ph idx="1"/>
          </p:nvPr>
        </p:nvSpPr>
        <p:spPr>
          <a:xfrm>
            <a:off x="518614" y="325821"/>
            <a:ext cx="11232107" cy="5324352"/>
          </a:xfrm>
        </p:spPr>
        <p:txBody>
          <a:bodyPr>
            <a:noAutofit/>
          </a:bodyPr>
          <a:lstStyle/>
          <a:p>
            <a:pPr algn="just"/>
            <a:r>
              <a:rPr lang="ru-RU" sz="1500" b="1" u="sng" dirty="0" err="1">
                <a:solidFill>
                  <a:srgbClr val="C00000"/>
                </a:solidFill>
                <a:latin typeface="Arial" panose="020B0604020202020204" pitchFamily="34" charset="0"/>
                <a:cs typeface="Arial" panose="020B0604020202020204" pitchFamily="34" charset="0"/>
              </a:rPr>
              <a:t>Дотримуйтесь</a:t>
            </a:r>
            <a:r>
              <a:rPr lang="ru-RU" sz="1500" b="1" u="sng" dirty="0">
                <a:solidFill>
                  <a:srgbClr val="C00000"/>
                </a:solidFill>
                <a:latin typeface="Arial" panose="020B0604020202020204" pitchFamily="34" charset="0"/>
                <a:cs typeface="Arial" panose="020B0604020202020204" pitchFamily="34" charset="0"/>
              </a:rPr>
              <a:t> </a:t>
            </a:r>
            <a:r>
              <a:rPr lang="ru-RU" sz="1500" b="1" u="sng" dirty="0" err="1">
                <a:solidFill>
                  <a:srgbClr val="C00000"/>
                </a:solidFill>
                <a:latin typeface="Arial" panose="020B0604020202020204" pitchFamily="34" charset="0"/>
                <a:cs typeface="Arial" panose="020B0604020202020204" pitchFamily="34" charset="0"/>
              </a:rPr>
              <a:t>дистанції</a:t>
            </a:r>
            <a:r>
              <a:rPr lang="ru-RU" sz="1500" b="1" u="sng" dirty="0">
                <a:solidFill>
                  <a:srgbClr val="C00000"/>
                </a:solidFill>
                <a:latin typeface="Arial" panose="020B0604020202020204" pitchFamily="34" charset="0"/>
                <a:cs typeface="Arial" panose="020B0604020202020204" pitchFamily="34" charset="0"/>
              </a:rPr>
              <a:t> в громадських місцях</a:t>
            </a:r>
          </a:p>
          <a:p>
            <a:pPr marL="0" indent="0" algn="just">
              <a:buNone/>
            </a:pPr>
            <a:r>
              <a:rPr lang="ru-RU" sz="1500" dirty="0">
                <a:latin typeface="Arial" panose="020B0604020202020204" pitchFamily="34" charset="0"/>
                <a:cs typeface="Arial" panose="020B0604020202020204" pitchFamily="34" charset="0"/>
              </a:rPr>
              <a:t>Тримайтеся від людей на відстані як мінімум 1 метра, особливо якщо у них кашель, нежить і </a:t>
            </a:r>
            <a:r>
              <a:rPr lang="uk-UA" sz="1500" dirty="0" smtClean="0">
                <a:latin typeface="Arial" panose="020B0604020202020204" pitchFamily="34" charset="0"/>
                <a:cs typeface="Arial" panose="020B0604020202020204" pitchFamily="34" charset="0"/>
              </a:rPr>
              <a:t>підвищена</a:t>
            </a:r>
            <a:r>
              <a:rPr lang="ru-RU" sz="1500" dirty="0" smtClean="0">
                <a:latin typeface="Arial" panose="020B0604020202020204" pitchFamily="34" charset="0"/>
                <a:cs typeface="Arial" panose="020B0604020202020204" pitchFamily="34" charset="0"/>
              </a:rPr>
              <a:t> температура.</a:t>
            </a:r>
          </a:p>
          <a:p>
            <a:pPr marL="0" indent="0" algn="just">
              <a:buNone/>
            </a:pPr>
            <a:r>
              <a:rPr lang="uk-UA" sz="1500" b="1" dirty="0" smtClean="0">
                <a:latin typeface="Arial" panose="020B0604020202020204" pitchFamily="34" charset="0"/>
                <a:cs typeface="Arial" panose="020B0604020202020204" pitchFamily="34" charset="0"/>
              </a:rPr>
              <a:t>Навіщо</a:t>
            </a:r>
            <a:r>
              <a:rPr lang="ru-RU" sz="1500" b="1" dirty="0" smtClean="0">
                <a:latin typeface="Arial" panose="020B0604020202020204" pitchFamily="34" charset="0"/>
                <a:cs typeface="Arial" panose="020B0604020202020204" pitchFamily="34" charset="0"/>
              </a:rPr>
              <a:t> </a:t>
            </a:r>
            <a:r>
              <a:rPr lang="uk-UA" sz="1500" b="1" dirty="0" smtClean="0">
                <a:latin typeface="Arial" panose="020B0604020202020204" pitchFamily="34" charset="0"/>
                <a:cs typeface="Arial" panose="020B0604020202020204" pitchFamily="34" charset="0"/>
              </a:rPr>
              <a:t>це</a:t>
            </a:r>
            <a:r>
              <a:rPr lang="ru-RU" sz="1500" b="1" dirty="0" smtClean="0">
                <a:latin typeface="Arial" panose="020B0604020202020204" pitchFamily="34" charset="0"/>
                <a:cs typeface="Arial" panose="020B0604020202020204" pitchFamily="34" charset="0"/>
              </a:rPr>
              <a:t> </a:t>
            </a:r>
            <a:r>
              <a:rPr lang="uk-UA" sz="1500" b="1" dirty="0" smtClean="0">
                <a:latin typeface="Arial" panose="020B0604020202020204" pitchFamily="34" charset="0"/>
                <a:cs typeface="Arial" panose="020B0604020202020204" pitchFamily="34" charset="0"/>
              </a:rPr>
              <a:t>потрібно</a:t>
            </a:r>
            <a:r>
              <a:rPr lang="ru-RU" sz="1500" b="1" dirty="0" smtClean="0">
                <a:latin typeface="Arial" panose="020B0604020202020204" pitchFamily="34" charset="0"/>
                <a:cs typeface="Arial" panose="020B0604020202020204" pitchFamily="34" charset="0"/>
              </a:rPr>
              <a:t>? </a:t>
            </a:r>
            <a:r>
              <a:rPr lang="uk-UA" sz="1500" dirty="0" smtClean="0">
                <a:latin typeface="Arial" panose="020B0604020202020204" pitchFamily="34" charset="0"/>
                <a:cs typeface="Arial" panose="020B0604020202020204" pitchFamily="34" charset="0"/>
              </a:rPr>
              <a:t>Кашляючи</a:t>
            </a:r>
            <a:r>
              <a:rPr lang="ru-RU" sz="1500" dirty="0" smtClean="0">
                <a:latin typeface="Arial" panose="020B0604020202020204" pitchFamily="34" charset="0"/>
                <a:cs typeface="Arial" panose="020B0604020202020204" pitchFamily="34" charset="0"/>
              </a:rPr>
              <a:t> </a:t>
            </a:r>
            <a:r>
              <a:rPr lang="ru-RU" sz="1500" dirty="0">
                <a:latin typeface="Arial" panose="020B0604020202020204" pitchFamily="34" charset="0"/>
                <a:cs typeface="Arial" panose="020B0604020202020204" pitchFamily="34" charset="0"/>
              </a:rPr>
              <a:t>або чхаючи, людина, яка хворіє респіраторною інфекцією, такий як 2019 nCoV, поширює навколо себе дрібні краплі, що містять вірус. Якщо ви перебуваєте занадто близько до такої людини, то можете заразитися вірусом при вдиханні повітря.</a:t>
            </a:r>
          </a:p>
          <a:p>
            <a:r>
              <a:rPr lang="ru-RU" sz="1500" b="1" u="sng" dirty="0">
                <a:solidFill>
                  <a:srgbClr val="C00000"/>
                </a:solidFill>
                <a:latin typeface="Arial" panose="020B0604020202020204" pitchFamily="34" charset="0"/>
                <a:cs typeface="Arial" panose="020B0604020202020204" pitchFamily="34" charset="0"/>
              </a:rPr>
              <a:t>По можливості, не чіпайте руками очі, ніс і рот</a:t>
            </a:r>
          </a:p>
          <a:p>
            <a:pPr marL="0" indent="0" algn="just">
              <a:buNone/>
            </a:pPr>
            <a:r>
              <a:rPr lang="ru-RU" sz="1500" b="1" dirty="0">
                <a:latin typeface="Arial" panose="020B0604020202020204" pitchFamily="34" charset="0"/>
                <a:cs typeface="Arial" panose="020B0604020202020204" pitchFamily="34" charset="0"/>
              </a:rPr>
              <a:t>Навіщо це потрібно? </a:t>
            </a:r>
            <a:r>
              <a:rPr lang="ru-RU" sz="1500" dirty="0">
                <a:latin typeface="Arial" panose="020B0604020202020204" pitchFamily="34" charset="0"/>
                <a:cs typeface="Arial" panose="020B0604020202020204" pitchFamily="34" charset="0"/>
              </a:rPr>
              <a:t>Руки </a:t>
            </a:r>
            <a:r>
              <a:rPr lang="uk-UA" sz="1500" dirty="0" smtClean="0">
                <a:latin typeface="Arial" panose="020B0604020202020204" pitchFamily="34" charset="0"/>
                <a:cs typeface="Arial" panose="020B0604020202020204" pitchFamily="34" charset="0"/>
              </a:rPr>
              <a:t>торкаються</a:t>
            </a:r>
            <a:r>
              <a:rPr lang="ru-RU" sz="1500" dirty="0" smtClean="0">
                <a:latin typeface="Arial" panose="020B0604020202020204" pitchFamily="34" charset="0"/>
                <a:cs typeface="Arial" panose="020B0604020202020204" pitchFamily="34" charset="0"/>
              </a:rPr>
              <a:t> </a:t>
            </a:r>
            <a:r>
              <a:rPr lang="ru-RU" sz="1500" dirty="0">
                <a:latin typeface="Arial" panose="020B0604020202020204" pitchFamily="34" charset="0"/>
                <a:cs typeface="Arial" panose="020B0604020202020204" pitchFamily="34" charset="0"/>
              </a:rPr>
              <a:t>багатьох поверхонь, на яких може бути присутнім вірус. </a:t>
            </a:r>
            <a:r>
              <a:rPr lang="uk-UA" sz="1500" dirty="0" smtClean="0">
                <a:latin typeface="Arial" panose="020B0604020202020204" pitchFamily="34" charset="0"/>
                <a:cs typeface="Arial" panose="020B0604020202020204" pitchFamily="34" charset="0"/>
              </a:rPr>
              <a:t>Торкаючись</a:t>
            </a:r>
            <a:r>
              <a:rPr lang="ru-RU" sz="1500" dirty="0" smtClean="0">
                <a:latin typeface="Arial" panose="020B0604020202020204" pitchFamily="34" charset="0"/>
                <a:cs typeface="Arial" panose="020B0604020202020204" pitchFamily="34" charset="0"/>
              </a:rPr>
              <a:t> руками </a:t>
            </a:r>
            <a:r>
              <a:rPr lang="ru-RU" sz="1500" dirty="0">
                <a:latin typeface="Arial" panose="020B0604020202020204" pitchFamily="34" charset="0"/>
                <a:cs typeface="Arial" panose="020B0604020202020204" pitchFamily="34" charset="0"/>
              </a:rPr>
              <a:t>до очей, носа або рота, можна перенести вірус з шкіри рук в організм.</a:t>
            </a:r>
          </a:p>
          <a:p>
            <a:pPr algn="just"/>
            <a:r>
              <a:rPr lang="ru-RU" sz="1500" b="1" u="sng" dirty="0">
                <a:solidFill>
                  <a:srgbClr val="C00000"/>
                </a:solidFill>
                <a:latin typeface="Arial" panose="020B0604020202020204" pitchFamily="34" charset="0"/>
                <a:cs typeface="Arial" panose="020B0604020202020204" pitchFamily="34" charset="0"/>
              </a:rPr>
              <a:t>При підвищенні температури, появу кашлю і скруті дихання якомога швидше звертайтеся за медичною допомогою</a:t>
            </a:r>
          </a:p>
          <a:p>
            <a:pPr marL="0" indent="0" algn="just">
              <a:buNone/>
            </a:pPr>
            <a:r>
              <a:rPr lang="ru-RU" sz="1500" dirty="0">
                <a:latin typeface="Arial" panose="020B0604020202020204" pitchFamily="34" charset="0"/>
                <a:cs typeface="Arial" panose="020B0604020202020204" pitchFamily="34" charset="0"/>
              </a:rPr>
              <a:t>Якщо ви відвідували райони Китаю, де реєструється 2019 nCoV, або тісно спілкувалися з кимось, у кого після поїздки з Китаю спостерігаються симптоми респіраторного захворювання, </a:t>
            </a:r>
            <a:r>
              <a:rPr lang="uk-UA" sz="1500" dirty="0" smtClean="0">
                <a:latin typeface="Arial" panose="020B0604020202020204" pitchFamily="34" charset="0"/>
                <a:cs typeface="Arial" panose="020B0604020202020204" pitchFamily="34" charset="0"/>
              </a:rPr>
              <a:t>потрібно</a:t>
            </a:r>
            <a:r>
              <a:rPr lang="ru-RU" sz="1500" dirty="0" smtClean="0">
                <a:latin typeface="Arial" panose="020B0604020202020204" pitchFamily="34" charset="0"/>
                <a:cs typeface="Arial" panose="020B0604020202020204" pitchFamily="34" charset="0"/>
              </a:rPr>
              <a:t> </a:t>
            </a:r>
            <a:r>
              <a:rPr lang="uk-UA" sz="1500" dirty="0" smtClean="0">
                <a:latin typeface="Arial" panose="020B0604020202020204" pitchFamily="34" charset="0"/>
                <a:cs typeface="Arial" panose="020B0604020202020204" pitchFamily="34" charset="0"/>
              </a:rPr>
              <a:t>повідомите</a:t>
            </a:r>
            <a:r>
              <a:rPr lang="ru-RU" sz="1500" dirty="0" smtClean="0">
                <a:latin typeface="Arial" panose="020B0604020202020204" pitchFamily="34" charset="0"/>
                <a:cs typeface="Arial" panose="020B0604020202020204" pitchFamily="34" charset="0"/>
              </a:rPr>
              <a:t> </a:t>
            </a:r>
            <a:r>
              <a:rPr lang="uk-UA" sz="1500" dirty="0" smtClean="0">
                <a:latin typeface="Arial" panose="020B0604020202020204" pitchFamily="34" charset="0"/>
                <a:cs typeface="Arial" panose="020B0604020202020204" pitchFamily="34" charset="0"/>
              </a:rPr>
              <a:t>про це </a:t>
            </a:r>
            <a:r>
              <a:rPr lang="uk-UA" sz="1500" dirty="0" smtClean="0">
                <a:latin typeface="Arial" panose="020B0604020202020204" pitchFamily="34" charset="0"/>
                <a:cs typeface="Arial" panose="020B0604020202020204" pitchFamily="34" charset="0"/>
              </a:rPr>
              <a:t>медичного працівника.</a:t>
            </a:r>
            <a:endParaRPr lang="uk-UA" sz="1500" dirty="0" smtClean="0">
              <a:latin typeface="Arial" panose="020B0604020202020204" pitchFamily="34" charset="0"/>
              <a:cs typeface="Arial" panose="020B0604020202020204" pitchFamily="34" charset="0"/>
            </a:endParaRPr>
          </a:p>
          <a:p>
            <a:pPr marL="0" indent="0" algn="just">
              <a:buNone/>
            </a:pPr>
            <a:r>
              <a:rPr lang="uk-UA" sz="1500" b="1" dirty="0" smtClean="0">
                <a:latin typeface="Arial" panose="020B0604020202020204" pitchFamily="34" charset="0"/>
                <a:cs typeface="Arial" panose="020B0604020202020204" pitchFamily="34" charset="0"/>
              </a:rPr>
              <a:t>Навіщо</a:t>
            </a:r>
            <a:r>
              <a:rPr lang="ru-RU" sz="1500" b="1" dirty="0" smtClean="0">
                <a:latin typeface="Arial" panose="020B0604020202020204" pitchFamily="34" charset="0"/>
                <a:cs typeface="Arial" panose="020B0604020202020204" pitchFamily="34" charset="0"/>
              </a:rPr>
              <a:t> </a:t>
            </a:r>
            <a:r>
              <a:rPr lang="ru-RU" sz="1500" b="1" dirty="0">
                <a:latin typeface="Arial" panose="020B0604020202020204" pitchFamily="34" charset="0"/>
                <a:cs typeface="Arial" panose="020B0604020202020204" pitchFamily="34" charset="0"/>
              </a:rPr>
              <a:t>це потрібно? </a:t>
            </a:r>
            <a:r>
              <a:rPr lang="ru-RU" sz="1500" dirty="0">
                <a:latin typeface="Arial" panose="020B0604020202020204" pitchFamily="34" charset="0"/>
                <a:cs typeface="Arial" panose="020B0604020202020204" pitchFamily="34" charset="0"/>
              </a:rPr>
              <a:t>Підвищення температури, кашель і </a:t>
            </a:r>
            <a:r>
              <a:rPr lang="uk-UA" sz="1500" dirty="0">
                <a:latin typeface="Arial" panose="020B0604020202020204" pitchFamily="34" charset="0"/>
                <a:cs typeface="Arial" panose="020B0604020202020204" pitchFamily="34" charset="0"/>
              </a:rPr>
              <a:t>утруднення дихання </a:t>
            </a:r>
            <a:r>
              <a:rPr lang="uk-UA" sz="1500" dirty="0" smtClean="0">
                <a:latin typeface="Arial" panose="020B0604020202020204" pitchFamily="34" charset="0"/>
                <a:cs typeface="Arial" panose="020B0604020202020204" pitchFamily="34" charset="0"/>
              </a:rPr>
              <a:t>вимагають</a:t>
            </a:r>
            <a:r>
              <a:rPr lang="ru-RU" sz="1500" dirty="0" smtClean="0">
                <a:latin typeface="Arial" panose="020B0604020202020204" pitchFamily="34" charset="0"/>
                <a:cs typeface="Arial" panose="020B0604020202020204" pitchFamily="34" charset="0"/>
              </a:rPr>
              <a:t> </a:t>
            </a:r>
            <a:r>
              <a:rPr lang="ru-RU" sz="1500" dirty="0">
                <a:latin typeface="Arial" panose="020B0604020202020204" pitchFamily="34" charset="0"/>
                <a:cs typeface="Arial" panose="020B0604020202020204" pitchFamily="34" charset="0"/>
              </a:rPr>
              <a:t>негайного звернення за медичною допомогою, оскільки можуть бути викликані респіраторною інфекцією або іншим серйозним захворюванням. Симптоми ураження органів дихання в поєднанні з підвищенням температури можуть мати найрізноманітніші причини, серед яких в залежності від скоєних пацієнтом поїздок і його контактів може бути 2019 </a:t>
            </a:r>
            <a:r>
              <a:rPr lang="ru-RU" sz="1500" dirty="0" err="1">
                <a:latin typeface="Arial" panose="020B0604020202020204" pitchFamily="34" charset="0"/>
                <a:cs typeface="Arial" panose="020B0604020202020204" pitchFamily="34" charset="0"/>
              </a:rPr>
              <a:t>nCoV</a:t>
            </a:r>
            <a:r>
              <a:rPr lang="ru-RU" sz="1500" dirty="0" smtClean="0">
                <a:latin typeface="Arial" panose="020B0604020202020204" pitchFamily="34" charset="0"/>
                <a:cs typeface="Arial" panose="020B0604020202020204" pitchFamily="34" charset="0"/>
              </a:rPr>
              <a:t>.</a:t>
            </a:r>
            <a:endParaRPr lang="uk-UA" sz="1500" dirty="0"/>
          </a:p>
        </p:txBody>
      </p:sp>
      <p:sp>
        <p:nvSpPr>
          <p:cNvPr id="4" name="Номер слайда 3">
            <a:extLst>
              <a:ext uri="{FF2B5EF4-FFF2-40B4-BE49-F238E27FC236}">
                <a16:creationId xmlns:a16="http://schemas.microsoft.com/office/drawing/2014/main" id="{A6CD8C89-9A2E-4D6E-BC8D-5863E7C69EB2}"/>
              </a:ext>
            </a:extLst>
          </p:cNvPr>
          <p:cNvSpPr>
            <a:spLocks noGrp="1"/>
          </p:cNvSpPr>
          <p:nvPr>
            <p:ph type="sldNum" sz="quarter" idx="12"/>
          </p:nvPr>
        </p:nvSpPr>
        <p:spPr/>
        <p:txBody>
          <a:bodyPr/>
          <a:lstStyle/>
          <a:p>
            <a:r>
              <a:rPr lang="uk-UA" altLang="uk-UA"/>
              <a:t>13</a:t>
            </a:r>
          </a:p>
        </p:txBody>
      </p:sp>
    </p:spTree>
    <p:extLst>
      <p:ext uri="{BB962C8B-B14F-4D97-AF65-F5344CB8AC3E}">
        <p14:creationId xmlns:p14="http://schemas.microsoft.com/office/powerpoint/2010/main" val="42184939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84C048D-0113-4AF0-BC10-815C639F410B}"/>
              </a:ext>
            </a:extLst>
          </p:cNvPr>
          <p:cNvSpPr>
            <a:spLocks noGrp="1"/>
          </p:cNvSpPr>
          <p:nvPr>
            <p:ph idx="1"/>
          </p:nvPr>
        </p:nvSpPr>
        <p:spPr>
          <a:xfrm>
            <a:off x="913775" y="325821"/>
            <a:ext cx="10364452" cy="6169572"/>
          </a:xfrm>
        </p:spPr>
        <p:txBody>
          <a:bodyPr>
            <a:normAutofit fontScale="77500" lnSpcReduction="20000"/>
          </a:bodyPr>
          <a:lstStyle/>
          <a:p>
            <a:pPr algn="just"/>
            <a:r>
              <a:rPr lang="ru-RU" b="1" u="sng" dirty="0">
                <a:solidFill>
                  <a:srgbClr val="C00000"/>
                </a:solidFill>
                <a:latin typeface="Arial" panose="020B0604020202020204" pitchFamily="34" charset="0"/>
                <a:cs typeface="Arial" panose="020B0604020202020204" pitchFamily="34" charset="0"/>
              </a:rPr>
              <a:t>Якщо у вас легкі респіраторні симптоми і ви не їздили в Китай або по території Китаю</a:t>
            </a:r>
          </a:p>
          <a:p>
            <a:pPr algn="just"/>
            <a:r>
              <a:rPr lang="ru-RU" dirty="0">
                <a:latin typeface="Arial" panose="020B0604020202020204" pitchFamily="34" charset="0"/>
                <a:cs typeface="Arial" panose="020B0604020202020204" pitchFamily="34" charset="0"/>
              </a:rPr>
              <a:t>Якщо у вас спостерігаються слабо виражені симптоми захворювання органів дихання і ви не відвідували Китай, вам </a:t>
            </a:r>
            <a:r>
              <a:rPr lang="uk-UA" dirty="0" smtClean="0">
                <a:latin typeface="Arial" panose="020B0604020202020204" pitchFamily="34" charset="0"/>
                <a:cs typeface="Arial" panose="020B0604020202020204" pitchFamily="34" charset="0"/>
              </a:rPr>
              <a:t>слід</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ретельно</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дотримуватися</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елементарної</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респіраторної гігієни і гігієни рук і, по можливості, залишатися вдома до одужання</a:t>
            </a:r>
            <a:r>
              <a:rPr lang="ru-RU" dirty="0" smtClean="0">
                <a:latin typeface="Arial" panose="020B0604020202020204" pitchFamily="34" charset="0"/>
                <a:cs typeface="Arial" panose="020B0604020202020204" pitchFamily="34" charset="0"/>
              </a:rPr>
              <a:t>.</a:t>
            </a:r>
            <a:r>
              <a:rPr lang="ru-RU" dirty="0">
                <a:latin typeface="Arial" panose="020B0604020202020204" pitchFamily="34" charset="0"/>
                <a:cs typeface="Arial" panose="020B0604020202020204" pitchFamily="34" charset="0"/>
              </a:rPr>
              <a:t/>
            </a:r>
            <a:br>
              <a:rPr lang="ru-RU" dirty="0">
                <a:latin typeface="Arial" panose="020B0604020202020204" pitchFamily="34" charset="0"/>
                <a:cs typeface="Arial" panose="020B0604020202020204" pitchFamily="34" charset="0"/>
              </a:rPr>
            </a:br>
            <a:endParaRPr lang="ru-RU" dirty="0">
              <a:latin typeface="Arial" panose="020B0604020202020204" pitchFamily="34" charset="0"/>
              <a:cs typeface="Arial" panose="020B0604020202020204" pitchFamily="34" charset="0"/>
            </a:endParaRPr>
          </a:p>
          <a:p>
            <a:pPr algn="just"/>
            <a:r>
              <a:rPr lang="uk-UA" b="1" u="sng" dirty="0" smtClean="0">
                <a:solidFill>
                  <a:srgbClr val="C00000"/>
                </a:solidFill>
                <a:latin typeface="Arial" panose="020B0604020202020204" pitchFamily="34" charset="0"/>
                <a:cs typeface="Arial" panose="020B0604020202020204" pitchFamily="34" charset="0"/>
              </a:rPr>
              <a:t>В якості загальних запобіжних заходів дотримуйтесь звичайних правил гігієни при відвідуванні продуктових ринків, де продаються живі тварини, м'ясо і птиця або інші продукти тваринного походження</a:t>
            </a:r>
          </a:p>
          <a:p>
            <a:pPr algn="just"/>
            <a:r>
              <a:rPr lang="uk-UA" dirty="0" smtClean="0">
                <a:latin typeface="Arial" panose="020B0604020202020204" pitchFamily="34" charset="0"/>
                <a:cs typeface="Arial" panose="020B0604020202020204" pitchFamily="34" charset="0"/>
              </a:rPr>
              <a:t>Після</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дотику до тварин </a:t>
            </a:r>
            <a:r>
              <a:rPr lang="ru-RU" dirty="0" err="1">
                <a:latin typeface="Arial" panose="020B0604020202020204" pitchFamily="34" charset="0"/>
                <a:cs typeface="Arial" panose="020B0604020202020204" pitchFamily="34" charset="0"/>
              </a:rPr>
              <a:t>або</a:t>
            </a:r>
            <a:r>
              <a:rPr lang="ru-RU" dirty="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продуктів</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тваринного</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походження</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ретельно</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мийте руки чистою водою з милом; не торкайтеся руками до очей, носа або рота; уникайте контактів з хворими тваринами і не чіпайте зіпсовані продукти тваринного походження. Категорично уникайте будь-яких контактів з іншими тваринами на території ринку (бродячими котами або собаками, гризунами, птахами, кажанами). Уникайте контактів з потенційно зараженими відходами або рідинами тваринного походження на підлозі або інших поверхнях в магазинах або ринкових павільйонах.</a:t>
            </a:r>
          </a:p>
          <a:p>
            <a:pPr algn="just"/>
            <a:r>
              <a:rPr lang="uk-UA" b="1" u="sng" dirty="0" smtClean="0">
                <a:solidFill>
                  <a:srgbClr val="C00000"/>
                </a:solidFill>
                <a:latin typeface="Arial" panose="020B0604020202020204" pitchFamily="34" charset="0"/>
                <a:cs typeface="Arial" panose="020B0604020202020204" pitchFamily="34" charset="0"/>
              </a:rPr>
              <a:t>Не вживайте в їжу сирі або ті, що не пройшли належну термічну обробку продукти тваринного походження</a:t>
            </a:r>
          </a:p>
          <a:p>
            <a:pPr algn="just"/>
            <a:r>
              <a:rPr lang="uk-UA" dirty="0" smtClean="0">
                <a:latin typeface="Arial" panose="020B0604020202020204" pitchFamily="34" charset="0"/>
                <a:cs typeface="Arial" panose="020B0604020202020204" pitchFamily="34" charset="0"/>
              </a:rPr>
              <a:t>Відповідно</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до правил забезпечення безпеки продуктів харчування особливу обережність слід проявляти при поводженні з сирим м'ясом, молоком або органами тварин, щоб уникнути перехресного забруднення продуктами харчування, які не пройшли термічну обробку.</a:t>
            </a:r>
          </a:p>
          <a:p>
            <a:endParaRPr lang="uk-UA" dirty="0"/>
          </a:p>
        </p:txBody>
      </p:sp>
      <p:sp>
        <p:nvSpPr>
          <p:cNvPr id="4" name="Номер слайда 3">
            <a:extLst>
              <a:ext uri="{FF2B5EF4-FFF2-40B4-BE49-F238E27FC236}">
                <a16:creationId xmlns:a16="http://schemas.microsoft.com/office/drawing/2014/main" id="{A6CD8C89-9A2E-4D6E-BC8D-5863E7C69EB2}"/>
              </a:ext>
            </a:extLst>
          </p:cNvPr>
          <p:cNvSpPr>
            <a:spLocks noGrp="1"/>
          </p:cNvSpPr>
          <p:nvPr>
            <p:ph type="sldNum" sz="quarter" idx="12"/>
          </p:nvPr>
        </p:nvSpPr>
        <p:spPr/>
        <p:txBody>
          <a:bodyPr/>
          <a:lstStyle/>
          <a:p>
            <a:r>
              <a:rPr lang="uk-UA" altLang="uk-UA"/>
              <a:t>14</a:t>
            </a:r>
          </a:p>
        </p:txBody>
      </p:sp>
    </p:spTree>
    <p:extLst>
      <p:ext uri="{BB962C8B-B14F-4D97-AF65-F5344CB8AC3E}">
        <p14:creationId xmlns:p14="http://schemas.microsoft.com/office/powerpoint/2010/main" val="3977751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4A0773-FBD8-4B41-8A01-7B5D484C0F92}"/>
              </a:ext>
            </a:extLst>
          </p:cNvPr>
          <p:cNvSpPr>
            <a:spLocks noGrp="1"/>
          </p:cNvSpPr>
          <p:nvPr>
            <p:ph type="title"/>
          </p:nvPr>
        </p:nvSpPr>
        <p:spPr>
          <a:xfrm>
            <a:off x="1081942" y="2097966"/>
            <a:ext cx="10364451" cy="1596177"/>
          </a:xfrm>
        </p:spPr>
        <p:txBody>
          <a:bodyPr>
            <a:normAutofit/>
          </a:bodyPr>
          <a:lstStyle/>
          <a:p>
            <a:r>
              <a:rPr lang="ru-RU" sz="7200" b="1" dirty="0">
                <a:solidFill>
                  <a:srgbClr val="FF0000"/>
                </a:solidFill>
              </a:rPr>
              <a:t>Будьте здорові!</a:t>
            </a:r>
            <a:endParaRPr lang="uk-UA" sz="7200" b="1" dirty="0">
              <a:solidFill>
                <a:srgbClr val="FF0000"/>
              </a:solidFill>
            </a:endParaRPr>
          </a:p>
        </p:txBody>
      </p:sp>
      <p:sp>
        <p:nvSpPr>
          <p:cNvPr id="4" name="Номер слайда 3">
            <a:extLst>
              <a:ext uri="{FF2B5EF4-FFF2-40B4-BE49-F238E27FC236}">
                <a16:creationId xmlns:a16="http://schemas.microsoft.com/office/drawing/2014/main" id="{D88A15A1-7033-48E3-B699-02ABA68205A4}"/>
              </a:ext>
            </a:extLst>
          </p:cNvPr>
          <p:cNvSpPr>
            <a:spLocks noGrp="1"/>
          </p:cNvSpPr>
          <p:nvPr>
            <p:ph type="sldNum" sz="quarter" idx="12"/>
          </p:nvPr>
        </p:nvSpPr>
        <p:spPr/>
        <p:txBody>
          <a:bodyPr/>
          <a:lstStyle/>
          <a:p>
            <a:r>
              <a:rPr lang="uk-UA" altLang="uk-UA"/>
              <a:t>15</a:t>
            </a:r>
          </a:p>
        </p:txBody>
      </p:sp>
    </p:spTree>
    <p:extLst>
      <p:ext uri="{BB962C8B-B14F-4D97-AF65-F5344CB8AC3E}">
        <p14:creationId xmlns:p14="http://schemas.microsoft.com/office/powerpoint/2010/main" val="2110590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3757D0-FB3F-4D7A-B5FE-74899EF7DA87}"/>
              </a:ext>
            </a:extLst>
          </p:cNvPr>
          <p:cNvSpPr>
            <a:spLocks noGrp="1"/>
          </p:cNvSpPr>
          <p:nvPr>
            <p:ph type="title"/>
          </p:nvPr>
        </p:nvSpPr>
        <p:spPr>
          <a:xfrm>
            <a:off x="913774" y="367862"/>
            <a:ext cx="10364451" cy="827328"/>
          </a:xfrm>
        </p:spPr>
        <p:txBody>
          <a:bodyPr/>
          <a:lstStyle/>
          <a:p>
            <a:r>
              <a:rPr lang="uk-UA" dirty="0">
                <a:latin typeface="Arial" panose="020B0604020202020204" pitchFamily="34" charset="0"/>
                <a:cs typeface="Arial" panose="020B0604020202020204" pitchFamily="34" charset="0"/>
              </a:rPr>
              <a:t>ЗАГАЛЬНА ІНФОРМАЦІЯ</a:t>
            </a:r>
          </a:p>
        </p:txBody>
      </p:sp>
      <p:sp>
        <p:nvSpPr>
          <p:cNvPr id="3" name="Объект 2">
            <a:extLst>
              <a:ext uri="{FF2B5EF4-FFF2-40B4-BE49-F238E27FC236}">
                <a16:creationId xmlns:a16="http://schemas.microsoft.com/office/drawing/2014/main" id="{A86D55CA-2E6F-4F2C-97D0-9A89B48166FD}"/>
              </a:ext>
            </a:extLst>
          </p:cNvPr>
          <p:cNvSpPr>
            <a:spLocks noGrp="1"/>
          </p:cNvSpPr>
          <p:nvPr>
            <p:ph sz="quarter" idx="13"/>
          </p:nvPr>
        </p:nvSpPr>
        <p:spPr>
          <a:xfrm>
            <a:off x="840202" y="1195191"/>
            <a:ext cx="10363826" cy="3645522"/>
          </a:xfrm>
        </p:spPr>
        <p:txBody>
          <a:bodyPr>
            <a:noAutofit/>
          </a:bodyPr>
          <a:lstStyle/>
          <a:p>
            <a:pPr algn="just"/>
            <a:r>
              <a:rPr lang="uk-UA" sz="1800" dirty="0" err="1">
                <a:latin typeface="Arial" panose="020B0604020202020204" pitchFamily="34" charset="0"/>
                <a:cs typeface="Arial" panose="020B0604020202020204" pitchFamily="34" charset="0"/>
              </a:rPr>
              <a:t>Коронавірусна</a:t>
            </a:r>
            <a:r>
              <a:rPr lang="uk-UA" sz="1800" dirty="0">
                <a:latin typeface="Arial" panose="020B0604020202020204" pitchFamily="34" charset="0"/>
                <a:cs typeface="Arial" panose="020B0604020202020204" pitchFamily="34" charset="0"/>
              </a:rPr>
              <a:t> інфекція - гостре вірусне захворювання з переважною поразкою верхніх дихальних шляхів. </a:t>
            </a:r>
          </a:p>
          <a:p>
            <a:pPr algn="just"/>
            <a:r>
              <a:rPr lang="uk-UA" sz="1800" dirty="0">
                <a:latin typeface="Arial" panose="020B0604020202020204" pitchFamily="34" charset="0"/>
                <a:cs typeface="Arial" panose="020B0604020202020204" pitchFamily="34" charset="0"/>
              </a:rPr>
              <a:t>Етіологія: РНК вірус роду </a:t>
            </a:r>
            <a:r>
              <a:rPr lang="uk-UA" sz="1800" b="1" i="1" dirty="0" err="1">
                <a:latin typeface="Arial" panose="020B0604020202020204" pitchFamily="34" charset="0"/>
                <a:cs typeface="Arial" panose="020B0604020202020204" pitchFamily="34" charset="0"/>
              </a:rPr>
              <a:t>Betacorona</a:t>
            </a:r>
            <a:r>
              <a:rPr lang="uk-UA" sz="1800" b="1" i="1" dirty="0">
                <a:latin typeface="Arial" panose="020B0604020202020204" pitchFamily="34" charset="0"/>
                <a:cs typeface="Arial" panose="020B0604020202020204" pitchFamily="34" charset="0"/>
              </a:rPr>
              <a:t> </a:t>
            </a:r>
            <a:r>
              <a:rPr lang="uk-UA" sz="1800" b="1" i="1" dirty="0" err="1">
                <a:latin typeface="Arial" panose="020B0604020202020204" pitchFamily="34" charset="0"/>
                <a:cs typeface="Arial" panose="020B0604020202020204" pitchFamily="34" charset="0"/>
              </a:rPr>
              <a:t>virus</a:t>
            </a:r>
            <a:r>
              <a:rPr lang="uk-UA" sz="1800" b="1" i="1" dirty="0">
                <a:latin typeface="Arial" panose="020B0604020202020204" pitchFamily="34" charset="0"/>
                <a:cs typeface="Arial" panose="020B0604020202020204" pitchFamily="34" charset="0"/>
              </a:rPr>
              <a:t> </a:t>
            </a:r>
            <a:r>
              <a:rPr lang="uk-UA" sz="1800" dirty="0">
                <a:latin typeface="Arial" panose="020B0604020202020204" pitchFamily="34" charset="0"/>
                <a:cs typeface="Arial" panose="020B0604020202020204" pitchFamily="34" charset="0"/>
              </a:rPr>
              <a:t>сімейства </a:t>
            </a:r>
            <a:r>
              <a:rPr lang="uk-UA" sz="1800" b="1" i="1" dirty="0" err="1">
                <a:latin typeface="Arial" panose="020B0604020202020204" pitchFamily="34" charset="0"/>
                <a:cs typeface="Arial" panose="020B0604020202020204" pitchFamily="34" charset="0"/>
              </a:rPr>
              <a:t>Coronaviridae</a:t>
            </a:r>
            <a:r>
              <a:rPr lang="uk-UA" sz="1800" b="1" i="1" dirty="0">
                <a:latin typeface="Arial" panose="020B0604020202020204" pitchFamily="34" charset="0"/>
                <a:cs typeface="Arial" panose="020B0604020202020204" pitchFamily="34" charset="0"/>
              </a:rPr>
              <a:t>. </a:t>
            </a:r>
          </a:p>
          <a:p>
            <a:pPr algn="just"/>
            <a:r>
              <a:rPr lang="uk-UA" sz="1800" dirty="0">
                <a:latin typeface="Arial" panose="020B0604020202020204" pitchFamily="34" charset="0"/>
                <a:cs typeface="Arial" panose="020B0604020202020204" pitchFamily="34" charset="0"/>
              </a:rPr>
              <a:t>природний резервуар: невідомий. ймовірно, дикі тварини (кажани, змії і ін.)</a:t>
            </a:r>
          </a:p>
          <a:p>
            <a:pPr algn="just"/>
            <a:r>
              <a:rPr lang="uk-UA" sz="1800" dirty="0">
                <a:latin typeface="Arial" panose="020B0604020202020204" pitchFamily="34" charset="0"/>
                <a:cs typeface="Arial" panose="020B0604020202020204" pitchFamily="34" charset="0"/>
              </a:rPr>
              <a:t>джерело інфекції: тварини або хвора людина.</a:t>
            </a:r>
          </a:p>
          <a:p>
            <a:pPr algn="just"/>
            <a:r>
              <a:rPr lang="uk-UA" sz="1800" dirty="0">
                <a:latin typeface="Arial" panose="020B0604020202020204" pitchFamily="34" charset="0"/>
                <a:cs typeface="Arial" panose="020B0604020202020204" pitchFamily="34" charset="0"/>
              </a:rPr>
              <a:t>шляхи передачі: повітряно-крапельний (виділення вірусу при кашлі, чханні, розмові), повітряно-пиловий, контактний. </a:t>
            </a:r>
          </a:p>
          <a:p>
            <a:pPr algn="just"/>
            <a:r>
              <a:rPr lang="uk-UA" sz="1800" dirty="0">
                <a:latin typeface="Arial" panose="020B0604020202020204" pitchFamily="34" charset="0"/>
                <a:cs typeface="Arial" panose="020B0604020202020204" pitchFamily="34" charset="0"/>
              </a:rPr>
              <a:t>фактори передачі: повітря, харчові продукти, предмети побуту. </a:t>
            </a:r>
          </a:p>
          <a:p>
            <a:pPr algn="just"/>
            <a:r>
              <a:rPr lang="uk-UA" sz="1800" dirty="0">
                <a:latin typeface="Arial" panose="020B0604020202020204" pitchFamily="34" charset="0"/>
                <a:cs typeface="Arial" panose="020B0604020202020204" pitchFamily="34" charset="0"/>
              </a:rPr>
              <a:t>Інкубаційний період: Від 2 до 14 діб, частіше 2-7 діб (точних даних немає на поточний момент).</a:t>
            </a:r>
          </a:p>
          <a:p>
            <a:pPr algn="just"/>
            <a:r>
              <a:rPr lang="ru-RU" sz="1800" dirty="0">
                <a:latin typeface="Arial" panose="020B0604020202020204" pitchFamily="34" charset="0"/>
                <a:cs typeface="Arial" panose="020B0604020202020204" pitchFamily="34" charset="0"/>
              </a:rPr>
              <a:t>згідно з останніми даними, захворювання стає заразним до появи симптомів</a:t>
            </a:r>
            <a:endParaRPr lang="uk-UA" sz="1800" dirty="0">
              <a:latin typeface="Arial" panose="020B0604020202020204" pitchFamily="34" charset="0"/>
              <a:cs typeface="Arial" panose="020B0604020202020204" pitchFamily="34" charset="0"/>
            </a:endParaRPr>
          </a:p>
          <a:p>
            <a:pPr algn="just"/>
            <a:r>
              <a:rPr lang="uk-UA" sz="1800" dirty="0">
                <a:latin typeface="Arial" panose="020B0604020202020204" pitchFamily="34" charset="0"/>
                <a:cs typeface="Arial" panose="020B0604020202020204" pitchFamily="34" charset="0"/>
              </a:rPr>
              <a:t>лікування: патогенетичне, симптоматичне. </a:t>
            </a:r>
          </a:p>
          <a:p>
            <a:endParaRPr lang="uk-UA" sz="400" dirty="0">
              <a:latin typeface="Arial" panose="020B0604020202020204" pitchFamily="34" charset="0"/>
              <a:cs typeface="Arial" panose="020B0604020202020204" pitchFamily="34" charset="0"/>
            </a:endParaRPr>
          </a:p>
        </p:txBody>
      </p:sp>
      <p:sp>
        <p:nvSpPr>
          <p:cNvPr id="5" name="Номер слайда 4">
            <a:extLst>
              <a:ext uri="{FF2B5EF4-FFF2-40B4-BE49-F238E27FC236}">
                <a16:creationId xmlns:a16="http://schemas.microsoft.com/office/drawing/2014/main" id="{82478379-9BF6-4A0D-8399-CF4F7257428C}"/>
              </a:ext>
            </a:extLst>
          </p:cNvPr>
          <p:cNvSpPr>
            <a:spLocks noGrp="1"/>
          </p:cNvSpPr>
          <p:nvPr>
            <p:ph type="sldNum" sz="quarter" idx="12"/>
          </p:nvPr>
        </p:nvSpPr>
        <p:spPr/>
        <p:txBody>
          <a:bodyPr/>
          <a:lstStyle/>
          <a:p>
            <a:r>
              <a:rPr lang="en-US" sz="1800"/>
              <a:t>2</a:t>
            </a:r>
            <a:endParaRPr lang="en-US" sz="1800" dirty="0"/>
          </a:p>
        </p:txBody>
      </p:sp>
    </p:spTree>
    <p:extLst>
      <p:ext uri="{BB962C8B-B14F-4D97-AF65-F5344CB8AC3E}">
        <p14:creationId xmlns:p14="http://schemas.microsoft.com/office/powerpoint/2010/main" val="2282591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65" name="Rectangle 9">
            <a:extLst>
              <a:ext uri="{FF2B5EF4-FFF2-40B4-BE49-F238E27FC236}">
                <a16:creationId xmlns:a16="http://schemas.microsoft.com/office/drawing/2014/main" id="{929BE8F5-B5D6-403D-ADAC-F0DA67B41F5F}"/>
              </a:ext>
            </a:extLst>
          </p:cNvPr>
          <p:cNvSpPr>
            <a:spLocks noGrp="1" noRot="1" noChangeArrowheads="1"/>
          </p:cNvSpPr>
          <p:nvPr>
            <p:ph idx="1"/>
          </p:nvPr>
        </p:nvSpPr>
        <p:spPr>
          <a:xfrm>
            <a:off x="1009934" y="1195190"/>
            <a:ext cx="10413242" cy="940648"/>
          </a:xfrm>
        </p:spPr>
        <p:txBody>
          <a:bodyPr>
            <a:normAutofit fontScale="55000" lnSpcReduction="20000"/>
          </a:bodyPr>
          <a:lstStyle/>
          <a:p>
            <a:pPr marL="609600" indent="0" algn="ctr">
              <a:buNone/>
            </a:pPr>
            <a:r>
              <a:rPr lang="uk-UA" altLang="uk-UA" sz="4000" dirty="0" smtClean="0">
                <a:latin typeface="Arial" panose="020B0604020202020204" pitchFamily="34" charset="0"/>
                <a:cs typeface="Arial" panose="020B0604020202020204" pitchFamily="34" charset="0"/>
              </a:rPr>
              <a:t>поширення </a:t>
            </a:r>
            <a:r>
              <a:rPr lang="uk-UA" altLang="uk-UA" sz="4000" dirty="0">
                <a:latin typeface="Arial" panose="020B0604020202020204" pitchFamily="34" charset="0"/>
                <a:cs typeface="Arial" panose="020B0604020202020204" pitchFamily="34" charset="0"/>
              </a:rPr>
              <a:t>збудника хвороби здійснюється повітряно-крапельним або повітряно-пиловим </a:t>
            </a:r>
            <a:r>
              <a:rPr lang="uk-UA" altLang="uk-UA" sz="4000" dirty="0" smtClean="0">
                <a:latin typeface="Arial" panose="020B0604020202020204" pitchFamily="34" charset="0"/>
                <a:cs typeface="Arial" panose="020B0604020202020204" pitchFamily="34" charset="0"/>
              </a:rPr>
              <a:t>шляхом</a:t>
            </a:r>
            <a:endParaRPr lang="uk-UA" altLang="uk-UA" sz="2400" dirty="0">
              <a:latin typeface="Arial" panose="020B0604020202020204" pitchFamily="34" charset="0"/>
              <a:cs typeface="Arial" panose="020B0604020202020204" pitchFamily="34" charset="0"/>
            </a:endParaRPr>
          </a:p>
        </p:txBody>
      </p:sp>
      <p:sp>
        <p:nvSpPr>
          <p:cNvPr id="3" name="Номер слайда 2">
            <a:extLst>
              <a:ext uri="{FF2B5EF4-FFF2-40B4-BE49-F238E27FC236}">
                <a16:creationId xmlns:a16="http://schemas.microsoft.com/office/drawing/2014/main" id="{80B03DF6-A81E-48FC-B0C3-766A1ECE3C37}"/>
              </a:ext>
            </a:extLst>
          </p:cNvPr>
          <p:cNvSpPr>
            <a:spLocks noGrp="1"/>
          </p:cNvSpPr>
          <p:nvPr>
            <p:ph type="sldNum" sz="quarter" idx="12"/>
          </p:nvPr>
        </p:nvSpPr>
        <p:spPr/>
        <p:txBody>
          <a:bodyPr/>
          <a:lstStyle/>
          <a:p>
            <a:r>
              <a:rPr lang="uk-UA" altLang="uk-UA" sz="1800"/>
              <a:t>3</a:t>
            </a:r>
            <a:endParaRPr lang="uk-UA" altLang="uk-UA" sz="1800" dirty="0"/>
          </a:p>
        </p:txBody>
      </p:sp>
      <p:grpSp>
        <p:nvGrpSpPr>
          <p:cNvPr id="4114" name="Group 2">
            <a:extLst>
              <a:ext uri="{FF2B5EF4-FFF2-40B4-BE49-F238E27FC236}">
                <a16:creationId xmlns:a16="http://schemas.microsoft.com/office/drawing/2014/main" id="{1AF41263-294C-4005-A6B0-12A841B6F315}"/>
              </a:ext>
            </a:extLst>
          </p:cNvPr>
          <p:cNvGrpSpPr>
            <a:grpSpLocks noGrp="1"/>
          </p:cNvGrpSpPr>
          <p:nvPr/>
        </p:nvGrpSpPr>
        <p:grpSpPr bwMode="auto">
          <a:xfrm>
            <a:off x="2554287" y="2331183"/>
            <a:ext cx="6480175" cy="4249737"/>
            <a:chOff x="624" y="5094"/>
            <a:chExt cx="8952" cy="6396"/>
          </a:xfrm>
        </p:grpSpPr>
        <p:sp>
          <p:nvSpPr>
            <p:cNvPr id="49155" name="AutoShape 3">
              <a:extLst>
                <a:ext uri="{FF2B5EF4-FFF2-40B4-BE49-F238E27FC236}">
                  <a16:creationId xmlns:a16="http://schemas.microsoft.com/office/drawing/2014/main" id="{AADB0D0C-CBCE-4C63-BFDA-DCF646447720}"/>
                </a:ext>
              </a:extLst>
            </p:cNvPr>
            <p:cNvSpPr>
              <a:spLocks noChangeArrowheads="1"/>
            </p:cNvSpPr>
            <p:nvPr/>
          </p:nvSpPr>
          <p:spPr bwMode="auto">
            <a:xfrm>
              <a:off x="1804" y="5094"/>
              <a:ext cx="5200" cy="3457"/>
            </a:xfrm>
            <a:prstGeom prst="cloudCallout">
              <a:avLst>
                <a:gd name="adj1" fmla="val -27444"/>
                <a:gd name="adj2" fmla="val 5005"/>
              </a:avLst>
            </a:prstGeom>
            <a:solidFill>
              <a:srgbClr val="FFFFFF"/>
            </a:solidFill>
            <a:ln w="9525">
              <a:solidFill>
                <a:srgbClr val="000000"/>
              </a:solidFill>
              <a:round/>
              <a:headEnd/>
              <a:tailEnd/>
            </a:ln>
          </p:spPr>
          <p:txBody>
            <a:bodyPr/>
            <a:lstStyle/>
            <a:p>
              <a:pPr>
                <a:defRPr/>
              </a:pPr>
              <a:endParaRPr lang="uk-UA" sz="2400">
                <a:solidFill>
                  <a:schemeClr val="bg1">
                    <a:lumMod val="95000"/>
                    <a:lumOff val="5000"/>
                  </a:schemeClr>
                </a:solidFill>
              </a:endParaRPr>
            </a:p>
          </p:txBody>
        </p:sp>
        <p:graphicFrame>
          <p:nvGraphicFramePr>
            <p:cNvPr id="4116" name="Object 4">
              <a:extLst>
                <a:ext uri="{FF2B5EF4-FFF2-40B4-BE49-F238E27FC236}">
                  <a16:creationId xmlns:a16="http://schemas.microsoft.com/office/drawing/2014/main" id="{93F12F2F-A195-4428-AFC8-6F1164A012C1}"/>
                </a:ext>
              </a:extLst>
            </p:cNvPr>
            <p:cNvGraphicFramePr>
              <a:graphicFrameLocks noChangeAspect="1"/>
            </p:cNvGraphicFramePr>
            <p:nvPr>
              <p:extLst>
                <p:ext uri="{D42A27DB-BD31-4B8C-83A1-F6EECF244321}">
                  <p14:modId xmlns:p14="http://schemas.microsoft.com/office/powerpoint/2010/main" val="2554390822"/>
                </p:ext>
              </p:extLst>
            </p:nvPr>
          </p:nvGraphicFramePr>
          <p:xfrm>
            <a:off x="624" y="6102"/>
            <a:ext cx="3708" cy="5388"/>
          </p:xfrm>
          <a:graphic>
            <a:graphicData uri="http://schemas.openxmlformats.org/presentationml/2006/ole">
              <mc:AlternateContent xmlns:mc="http://schemas.openxmlformats.org/markup-compatibility/2006">
                <mc:Choice xmlns:v="urn:schemas-microsoft-com:vml" Requires="v">
                  <p:oleObj spid="_x0000_s1080" name="Точечный рисунок" r:id="rId4" imgW="2943636" imgH="4277322" progId="Paint.Picture">
                    <p:embed/>
                  </p:oleObj>
                </mc:Choice>
                <mc:Fallback>
                  <p:oleObj name="Точечный рисунок" r:id="rId4" imgW="2943636" imgH="4277322" progId="Paint.Picture">
                    <p:embed/>
                    <p:pic>
                      <p:nvPicPr>
                        <p:cNvPr id="4116" name="Object 4">
                          <a:extLst>
                            <a:ext uri="{FF2B5EF4-FFF2-40B4-BE49-F238E27FC236}">
                              <a16:creationId xmlns:a16="http://schemas.microsoft.com/office/drawing/2014/main" id="{93F12F2F-A195-4428-AFC8-6F1164A012C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 y="6102"/>
                          <a:ext cx="3708" cy="5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17" name="Object 5">
              <a:extLst>
                <a:ext uri="{FF2B5EF4-FFF2-40B4-BE49-F238E27FC236}">
                  <a16:creationId xmlns:a16="http://schemas.microsoft.com/office/drawing/2014/main" id="{FCA7D42F-8852-4A80-B6C2-DA5F22310451}"/>
                </a:ext>
              </a:extLst>
            </p:cNvPr>
            <p:cNvGraphicFramePr>
              <a:graphicFrameLocks noChangeAspect="1"/>
            </p:cNvGraphicFramePr>
            <p:nvPr/>
          </p:nvGraphicFramePr>
          <p:xfrm>
            <a:off x="7968" y="6246"/>
            <a:ext cx="1608" cy="5124"/>
          </p:xfrm>
          <a:graphic>
            <a:graphicData uri="http://schemas.openxmlformats.org/presentationml/2006/ole">
              <mc:AlternateContent xmlns:mc="http://schemas.openxmlformats.org/markup-compatibility/2006">
                <mc:Choice xmlns:v="urn:schemas-microsoft-com:vml" Requires="v">
                  <p:oleObj spid="_x0000_s1081" name="Bitmap Image" r:id="rId6" imgW="1276190" imgH="4067743" progId="PBrush">
                    <p:embed/>
                  </p:oleObj>
                </mc:Choice>
                <mc:Fallback>
                  <p:oleObj name="Bitmap Image" r:id="rId6" imgW="1276190" imgH="4067743" progId="PBrush">
                    <p:embed/>
                    <p:pic>
                      <p:nvPicPr>
                        <p:cNvPr id="4117" name="Object 5">
                          <a:extLst>
                            <a:ext uri="{FF2B5EF4-FFF2-40B4-BE49-F238E27FC236}">
                              <a16:creationId xmlns:a16="http://schemas.microsoft.com/office/drawing/2014/main" id="{FCA7D42F-8852-4A80-B6C2-DA5F2231045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968" y="6246"/>
                          <a:ext cx="1608" cy="512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9158" name="AutoShape 6">
              <a:extLst>
                <a:ext uri="{FF2B5EF4-FFF2-40B4-BE49-F238E27FC236}">
                  <a16:creationId xmlns:a16="http://schemas.microsoft.com/office/drawing/2014/main" id="{90C9F633-AE10-4835-A42F-A80704D94F0E}"/>
                </a:ext>
              </a:extLst>
            </p:cNvPr>
            <p:cNvSpPr>
              <a:spLocks noChangeArrowheads="1"/>
            </p:cNvSpPr>
            <p:nvPr/>
          </p:nvSpPr>
          <p:spPr bwMode="auto">
            <a:xfrm>
              <a:off x="2497" y="5455"/>
              <a:ext cx="2015" cy="129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a:lstStyle/>
            <a:p>
              <a:pPr>
                <a:defRPr/>
              </a:pPr>
              <a:r>
                <a:rPr lang="uk-UA" sz="1100" dirty="0" err="1">
                  <a:latin typeface="Calibri" pitchFamily="34" charset="0"/>
                </a:rPr>
                <a:t>Чіхання</a:t>
              </a:r>
              <a:r>
                <a:rPr lang="uk-UA" sz="1100" dirty="0">
                  <a:latin typeface="Calibri" pitchFamily="34" charset="0"/>
                </a:rPr>
                <a:t>,</a:t>
              </a:r>
            </a:p>
            <a:p>
              <a:pPr>
                <a:defRPr/>
              </a:pPr>
              <a:r>
                <a:rPr lang="uk-UA" sz="1100" dirty="0">
                  <a:latin typeface="Calibri" pitchFamily="34" charset="0"/>
                </a:rPr>
                <a:t>кашель</a:t>
              </a:r>
              <a:endParaRPr lang="uk-UA" sz="2400" dirty="0"/>
            </a:p>
          </p:txBody>
        </p:sp>
        <p:sp>
          <p:nvSpPr>
            <p:cNvPr id="49159" name="AutoShape 7">
              <a:extLst>
                <a:ext uri="{FF2B5EF4-FFF2-40B4-BE49-F238E27FC236}">
                  <a16:creationId xmlns:a16="http://schemas.microsoft.com/office/drawing/2014/main" id="{CDE855FB-8989-44E2-A90C-98E84AEF5AD4}"/>
                </a:ext>
              </a:extLst>
            </p:cNvPr>
            <p:cNvSpPr>
              <a:spLocks noChangeArrowheads="1"/>
            </p:cNvSpPr>
            <p:nvPr/>
          </p:nvSpPr>
          <p:spPr bwMode="auto">
            <a:xfrm>
              <a:off x="2462" y="6358"/>
              <a:ext cx="1522" cy="71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a:lstStyle/>
            <a:p>
              <a:pPr>
                <a:spcAft>
                  <a:spcPts val="1000"/>
                </a:spcAft>
                <a:defRPr/>
              </a:pPr>
              <a:r>
                <a:rPr lang="uk-UA" sz="1100" dirty="0" err="1">
                  <a:latin typeface="Calibri" pitchFamily="34" charset="0"/>
                </a:rPr>
                <a:t>дихання</a:t>
              </a:r>
              <a:endParaRPr lang="uk-UA" sz="2400" dirty="0"/>
            </a:p>
          </p:txBody>
        </p:sp>
        <p:sp>
          <p:nvSpPr>
            <p:cNvPr id="49160" name="AutoShape 8">
              <a:extLst>
                <a:ext uri="{FF2B5EF4-FFF2-40B4-BE49-F238E27FC236}">
                  <a16:creationId xmlns:a16="http://schemas.microsoft.com/office/drawing/2014/main" id="{6BCE76C1-6899-4F22-AE0A-4787A9B91703}"/>
                </a:ext>
              </a:extLst>
            </p:cNvPr>
            <p:cNvSpPr>
              <a:spLocks noChangeArrowheads="1"/>
            </p:cNvSpPr>
            <p:nvPr/>
          </p:nvSpPr>
          <p:spPr bwMode="auto">
            <a:xfrm>
              <a:off x="2352" y="6838"/>
              <a:ext cx="1441" cy="71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FFFF"/>
            </a:solidFill>
            <a:ln w="9525">
              <a:solidFill>
                <a:srgbClr val="000000"/>
              </a:solidFill>
              <a:miter lim="800000"/>
              <a:headEnd/>
              <a:tailEnd/>
            </a:ln>
          </p:spPr>
          <p:txBody>
            <a:bodyPr/>
            <a:lstStyle/>
            <a:p>
              <a:pPr>
                <a:spcAft>
                  <a:spcPts val="1000"/>
                </a:spcAft>
                <a:defRPr/>
              </a:pPr>
              <a:r>
                <a:rPr lang="uk-UA" sz="1100" dirty="0" err="1">
                  <a:latin typeface="Calibri" pitchFamily="34" charset="0"/>
                </a:rPr>
                <a:t>розмова</a:t>
              </a:r>
              <a:endParaRPr lang="uk-UA" sz="2400" dirty="0"/>
            </a:p>
          </p:txBody>
        </p:sp>
        <p:sp>
          <p:nvSpPr>
            <p:cNvPr id="49161" name="Rectangle 9" descr="25%">
              <a:extLst>
                <a:ext uri="{FF2B5EF4-FFF2-40B4-BE49-F238E27FC236}">
                  <a16:creationId xmlns:a16="http://schemas.microsoft.com/office/drawing/2014/main" id="{A419DEE7-CA36-4D56-AA3F-11C56D57B34C}"/>
                </a:ext>
              </a:extLst>
            </p:cNvPr>
            <p:cNvSpPr>
              <a:spLocks noChangeArrowheads="1"/>
            </p:cNvSpPr>
            <p:nvPr/>
          </p:nvSpPr>
          <p:spPr bwMode="auto">
            <a:xfrm>
              <a:off x="5089" y="5333"/>
              <a:ext cx="2015" cy="432"/>
            </a:xfrm>
            <a:prstGeom prst="rect">
              <a:avLst/>
            </a:prstGeom>
            <a:pattFill prst="pct25">
              <a:fgClr>
                <a:srgbClr val="C0C0C0"/>
              </a:fgClr>
              <a:bgClr>
                <a:srgbClr val="FFFFFF"/>
              </a:bgClr>
            </a:pattFill>
            <a:ln w="9525">
              <a:solidFill>
                <a:srgbClr val="000000"/>
              </a:solidFill>
              <a:miter lim="800000"/>
              <a:headEnd/>
              <a:tailEnd/>
            </a:ln>
          </p:spPr>
          <p:txBody>
            <a:bodyPr/>
            <a:lstStyle/>
            <a:p>
              <a:pPr algn="ctr">
                <a:spcAft>
                  <a:spcPts val="1000"/>
                </a:spcAft>
                <a:defRPr/>
              </a:pPr>
              <a:r>
                <a:rPr lang="uk-UA" sz="1400" dirty="0" err="1">
                  <a:latin typeface="Calibri" pitchFamily="34" charset="0"/>
                </a:rPr>
                <a:t>крапельна</a:t>
              </a:r>
              <a:r>
                <a:rPr lang="uk-UA" sz="1400" dirty="0">
                  <a:latin typeface="Calibri" pitchFamily="34" charset="0"/>
                </a:rPr>
                <a:t> фаза</a:t>
              </a:r>
              <a:endParaRPr lang="uk-UA" sz="1400" dirty="0"/>
            </a:p>
          </p:txBody>
        </p:sp>
        <p:sp>
          <p:nvSpPr>
            <p:cNvPr id="4122" name="Rectangle 10">
              <a:extLst>
                <a:ext uri="{FF2B5EF4-FFF2-40B4-BE49-F238E27FC236}">
                  <a16:creationId xmlns:a16="http://schemas.microsoft.com/office/drawing/2014/main" id="{C9A2C355-1D64-4053-BE09-30D644291996}"/>
                </a:ext>
              </a:extLst>
            </p:cNvPr>
            <p:cNvSpPr>
              <a:spLocks noChangeArrowheads="1"/>
            </p:cNvSpPr>
            <p:nvPr/>
          </p:nvSpPr>
          <p:spPr bwMode="auto">
            <a:xfrm>
              <a:off x="5078" y="9466"/>
              <a:ext cx="2014" cy="432"/>
            </a:xfrm>
            <a:prstGeom prst="rect">
              <a:avLst/>
            </a:prstGeom>
            <a:solidFill>
              <a:srgbClr val="C0C0C0">
                <a:alpha val="50195"/>
              </a:srgbClr>
            </a:solidFill>
            <a:ln w="9525">
              <a:solidFill>
                <a:srgbClr val="000000"/>
              </a:solidFill>
              <a:miter lim="800000"/>
              <a:headEnd/>
              <a:tailEnd/>
            </a:ln>
          </p:spPr>
          <p:txBody>
            <a:bodyPr/>
            <a:lstStyle>
              <a:lvl1pPr eaLnBrk="0" hangingPunct="0">
                <a:defRPr sz="3200">
                  <a:solidFill>
                    <a:schemeClr val="tx1"/>
                  </a:solidFill>
                  <a:latin typeface="Times New Roman" panose="02020603050405020304" pitchFamily="18" charset="0"/>
                </a:defRPr>
              </a:lvl1pPr>
              <a:lvl2pPr marL="742950" indent="-285750" eaLnBrk="0" hangingPunct="0">
                <a:defRPr sz="3200">
                  <a:solidFill>
                    <a:schemeClr val="tx1"/>
                  </a:solidFill>
                  <a:latin typeface="Times New Roman" panose="02020603050405020304" pitchFamily="18" charset="0"/>
                </a:defRPr>
              </a:lvl2pPr>
              <a:lvl3pPr marL="1143000" indent="-228600" eaLnBrk="0" hangingPunct="0">
                <a:defRPr sz="3200">
                  <a:solidFill>
                    <a:schemeClr val="tx1"/>
                  </a:solidFill>
                  <a:latin typeface="Times New Roman" panose="02020603050405020304" pitchFamily="18" charset="0"/>
                </a:defRPr>
              </a:lvl3pPr>
              <a:lvl4pPr marL="1600200" indent="-228600" eaLnBrk="0" hangingPunct="0">
                <a:defRPr sz="3200">
                  <a:solidFill>
                    <a:schemeClr val="tx1"/>
                  </a:solidFill>
                  <a:latin typeface="Times New Roman" panose="02020603050405020304" pitchFamily="18" charset="0"/>
                </a:defRPr>
              </a:lvl4pPr>
              <a:lvl5pPr marL="2057400" indent="-228600" eaLnBrk="0" hangingPunct="0">
                <a:defRPr sz="3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3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3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3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3200">
                  <a:solidFill>
                    <a:schemeClr val="tx1"/>
                  </a:solidFill>
                  <a:latin typeface="Times New Roman" panose="02020603050405020304" pitchFamily="18" charset="0"/>
                </a:defRPr>
              </a:lvl9pPr>
            </a:lstStyle>
            <a:p>
              <a:pPr algn="ctr" eaLnBrk="1" hangingPunct="1">
                <a:spcAft>
                  <a:spcPts val="1000"/>
                </a:spcAft>
              </a:pPr>
              <a:r>
                <a:rPr lang="uk-UA" altLang="uk-UA" sz="1600" dirty="0" err="1">
                  <a:latin typeface="Calibri" panose="020F0502020204030204" pitchFamily="34" charset="0"/>
                </a:rPr>
                <a:t>пилова</a:t>
              </a:r>
              <a:r>
                <a:rPr lang="uk-UA" altLang="uk-UA" sz="1600" dirty="0">
                  <a:latin typeface="Calibri" panose="020F0502020204030204" pitchFamily="34" charset="0"/>
                </a:rPr>
                <a:t> фаза</a:t>
              </a:r>
              <a:endParaRPr lang="uk-UA" altLang="uk-UA" sz="1600" dirty="0"/>
            </a:p>
          </p:txBody>
        </p:sp>
        <p:sp>
          <p:nvSpPr>
            <p:cNvPr id="49163" name="AutoShape 11">
              <a:extLst>
                <a:ext uri="{FF2B5EF4-FFF2-40B4-BE49-F238E27FC236}">
                  <a16:creationId xmlns:a16="http://schemas.microsoft.com/office/drawing/2014/main" id="{74AEA79A-17B8-48C5-8D65-0C9A08ACF8BA}"/>
                </a:ext>
              </a:extLst>
            </p:cNvPr>
            <p:cNvSpPr>
              <a:spLocks noChangeArrowheads="1"/>
            </p:cNvSpPr>
            <p:nvPr/>
          </p:nvSpPr>
          <p:spPr bwMode="auto">
            <a:xfrm rot="5336550">
              <a:off x="7062" y="5533"/>
              <a:ext cx="666" cy="575"/>
            </a:xfrm>
            <a:custGeom>
              <a:avLst/>
              <a:gdLst>
                <a:gd name="T0" fmla="*/ 466 w 21600"/>
                <a:gd name="T1" fmla="*/ 0 h 21600"/>
                <a:gd name="T2" fmla="*/ 466 w 21600"/>
                <a:gd name="T3" fmla="*/ 324 h 21600"/>
                <a:gd name="T4" fmla="*/ 100 w 21600"/>
                <a:gd name="T5" fmla="*/ 575 h 21600"/>
                <a:gd name="T6" fmla="*/ 666 w 21600"/>
                <a:gd name="T7" fmla="*/ 162 h 21600"/>
                <a:gd name="T8" fmla="*/ 17694720 60000 65536"/>
                <a:gd name="T9" fmla="*/ 5898240 60000 65536"/>
                <a:gd name="T10" fmla="*/ 5898240 60000 65536"/>
                <a:gd name="T11" fmla="*/ 0 60000 65536"/>
                <a:gd name="T12" fmla="*/ 12422 w 21600"/>
                <a:gd name="T13" fmla="*/ 2930 h 21600"/>
                <a:gd name="T14" fmla="*/ 18227 w 21600"/>
                <a:gd name="T15" fmla="*/ 9241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rgbClr val="FFFFFF"/>
            </a:solidFill>
            <a:ln w="9525">
              <a:solidFill>
                <a:srgbClr val="000000"/>
              </a:solidFill>
              <a:miter lim="800000"/>
              <a:headEnd/>
              <a:tailEnd/>
            </a:ln>
          </p:spPr>
          <p:txBody>
            <a:bodyPr rot="10800000" vert="eaVert"/>
            <a:lstStyle/>
            <a:p>
              <a:pPr>
                <a:defRPr/>
              </a:pPr>
              <a:endParaRPr lang="uk-UA" sz="2400">
                <a:solidFill>
                  <a:schemeClr val="bg1">
                    <a:lumMod val="95000"/>
                    <a:lumOff val="5000"/>
                  </a:schemeClr>
                </a:solidFill>
              </a:endParaRPr>
            </a:p>
          </p:txBody>
        </p:sp>
        <p:sp>
          <p:nvSpPr>
            <p:cNvPr id="49164" name="AutoShape 12">
              <a:extLst>
                <a:ext uri="{FF2B5EF4-FFF2-40B4-BE49-F238E27FC236}">
                  <a16:creationId xmlns:a16="http://schemas.microsoft.com/office/drawing/2014/main" id="{BD550421-A124-4E75-BDEF-D95F616651E4}"/>
                </a:ext>
              </a:extLst>
            </p:cNvPr>
            <p:cNvSpPr>
              <a:spLocks noChangeArrowheads="1"/>
            </p:cNvSpPr>
            <p:nvPr/>
          </p:nvSpPr>
          <p:spPr bwMode="auto">
            <a:xfrm>
              <a:off x="6824" y="6298"/>
              <a:ext cx="1577" cy="1152"/>
            </a:xfrm>
            <a:prstGeom prst="rightArrowCallout">
              <a:avLst>
                <a:gd name="adj1" fmla="val 25000"/>
                <a:gd name="adj2" fmla="val 25000"/>
                <a:gd name="adj3" fmla="val 16667"/>
                <a:gd name="adj4" fmla="val 66667"/>
              </a:avLst>
            </a:prstGeom>
            <a:solidFill>
              <a:srgbClr val="FFFFFF"/>
            </a:solidFill>
            <a:ln w="9525">
              <a:solidFill>
                <a:srgbClr val="000000"/>
              </a:solidFill>
              <a:miter lim="800000"/>
              <a:headEnd/>
              <a:tailEnd/>
            </a:ln>
          </p:spPr>
          <p:txBody>
            <a:bodyPr/>
            <a:lstStyle/>
            <a:p>
              <a:pPr algn="ctr">
                <a:spcAft>
                  <a:spcPts val="1000"/>
                </a:spcAft>
                <a:defRPr/>
              </a:pPr>
              <a:endParaRPr lang="uk-UA" sz="1100" dirty="0">
                <a:latin typeface="Calibri" pitchFamily="34" charset="0"/>
              </a:endParaRPr>
            </a:p>
            <a:p>
              <a:pPr algn="ctr">
                <a:spcAft>
                  <a:spcPts val="1000"/>
                </a:spcAft>
                <a:defRPr/>
              </a:pPr>
              <a:r>
                <a:rPr lang="uk-UA" sz="1100" dirty="0" err="1">
                  <a:latin typeface="Calibri" pitchFamily="34" charset="0"/>
                </a:rPr>
                <a:t>аерозоль</a:t>
              </a:r>
              <a:endParaRPr lang="uk-UA" sz="2400" dirty="0"/>
            </a:p>
          </p:txBody>
        </p:sp>
        <p:sp>
          <p:nvSpPr>
            <p:cNvPr id="49165" name="AutoShape 13">
              <a:extLst>
                <a:ext uri="{FF2B5EF4-FFF2-40B4-BE49-F238E27FC236}">
                  <a16:creationId xmlns:a16="http://schemas.microsoft.com/office/drawing/2014/main" id="{4C25FF95-7F04-4536-A069-7B17658BD45F}"/>
                </a:ext>
              </a:extLst>
            </p:cNvPr>
            <p:cNvSpPr>
              <a:spLocks noChangeArrowheads="1"/>
            </p:cNvSpPr>
            <p:nvPr/>
          </p:nvSpPr>
          <p:spPr bwMode="auto">
            <a:xfrm rot="5377928">
              <a:off x="4298" y="7232"/>
              <a:ext cx="3598" cy="866"/>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0">
              <a:gsLst>
                <a:gs pos="0">
                  <a:srgbClr val="CCFFFF"/>
                </a:gs>
                <a:gs pos="100000">
                  <a:srgbClr val="C0C0C0"/>
                </a:gs>
              </a:gsLst>
              <a:lin ang="5400000" scaled="1"/>
            </a:gradFill>
            <a:ln w="9525">
              <a:solidFill>
                <a:srgbClr val="000000"/>
              </a:solidFill>
              <a:miter lim="800000"/>
              <a:headEnd/>
              <a:tailEnd/>
            </a:ln>
          </p:spPr>
          <p:txBody>
            <a:bodyPr/>
            <a:lstStyle/>
            <a:p>
              <a:pPr algn="ctr">
                <a:spcAft>
                  <a:spcPts val="1000"/>
                </a:spcAft>
                <a:defRPr/>
              </a:pPr>
              <a:r>
                <a:rPr lang="uk-UA" sz="1100" dirty="0">
                  <a:latin typeface="Calibri" pitchFamily="34" charset="0"/>
                </a:rPr>
                <a:t>Висихання, </a:t>
              </a:r>
              <a:r>
                <a:rPr lang="uk-UA" sz="1100" dirty="0">
                  <a:solidFill>
                    <a:schemeClr val="bg1">
                      <a:lumMod val="95000"/>
                      <a:lumOff val="5000"/>
                    </a:schemeClr>
                  </a:solidFill>
                  <a:latin typeface="Calibri" pitchFamily="34" charset="0"/>
                </a:rPr>
                <a:t> </a:t>
              </a:r>
              <a:r>
                <a:rPr lang="uk-UA" sz="1100" dirty="0">
                  <a:latin typeface="Calibri" pitchFamily="34" charset="0"/>
                </a:rPr>
                <a:t>осідання</a:t>
              </a:r>
              <a:endParaRPr lang="uk-UA" sz="2400" dirty="0"/>
            </a:p>
          </p:txBody>
        </p:sp>
        <p:graphicFrame>
          <p:nvGraphicFramePr>
            <p:cNvPr id="4126" name="Object 14">
              <a:extLst>
                <a:ext uri="{FF2B5EF4-FFF2-40B4-BE49-F238E27FC236}">
                  <a16:creationId xmlns:a16="http://schemas.microsoft.com/office/drawing/2014/main" id="{E0C9374C-B4D8-4B95-A792-DC7EF572F50F}"/>
                </a:ext>
              </a:extLst>
            </p:cNvPr>
            <p:cNvGraphicFramePr>
              <a:graphicFrameLocks noChangeAspect="1"/>
            </p:cNvGraphicFramePr>
            <p:nvPr/>
          </p:nvGraphicFramePr>
          <p:xfrm>
            <a:off x="7104" y="7594"/>
            <a:ext cx="720" cy="2508"/>
          </p:xfrm>
          <a:graphic>
            <a:graphicData uri="http://schemas.openxmlformats.org/presentationml/2006/ole">
              <mc:AlternateContent xmlns:mc="http://schemas.openxmlformats.org/markup-compatibility/2006">
                <mc:Choice xmlns:v="urn:schemas-microsoft-com:vml" Requires="v">
                  <p:oleObj spid="_x0000_s1082" name="Bitmap Image" r:id="rId8" imgW="752381" imgH="2076740" progId="PBrush">
                    <p:embed/>
                  </p:oleObj>
                </mc:Choice>
                <mc:Fallback>
                  <p:oleObj name="Bitmap Image" r:id="rId8" imgW="752381" imgH="2076740" progId="PBrush">
                    <p:embed/>
                    <p:pic>
                      <p:nvPicPr>
                        <p:cNvPr id="4126" name="Object 14">
                          <a:extLst>
                            <a:ext uri="{FF2B5EF4-FFF2-40B4-BE49-F238E27FC236}">
                              <a16:creationId xmlns:a16="http://schemas.microsoft.com/office/drawing/2014/main" id="{E0C9374C-B4D8-4B95-A792-DC7EF572F50F}"/>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104" y="7594"/>
                          <a:ext cx="720" cy="25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7" name="Заголовок 1">
            <a:extLst>
              <a:ext uri="{FF2B5EF4-FFF2-40B4-BE49-F238E27FC236}">
                <a16:creationId xmlns:a16="http://schemas.microsoft.com/office/drawing/2014/main" id="{C83757D0-FB3F-4D7A-B5FE-74899EF7DA87}"/>
              </a:ext>
            </a:extLst>
          </p:cNvPr>
          <p:cNvSpPr>
            <a:spLocks noGrp="1"/>
          </p:cNvSpPr>
          <p:nvPr>
            <p:ph type="title"/>
          </p:nvPr>
        </p:nvSpPr>
        <p:spPr>
          <a:xfrm>
            <a:off x="122830" y="367862"/>
            <a:ext cx="11764370" cy="827328"/>
          </a:xfrm>
        </p:spPr>
        <p:txBody>
          <a:bodyPr>
            <a:normAutofit fontScale="90000"/>
          </a:bodyPr>
          <a:lstStyle/>
          <a:p>
            <a:pPr marL="357188" indent="22225"/>
            <a:r>
              <a:rPr lang="uk-UA" altLang="uk-UA" b="1" dirty="0">
                <a:solidFill>
                  <a:srgbClr val="FF0000"/>
                </a:solidFill>
                <a:latin typeface="Arial" panose="020B0604020202020204" pitchFamily="34" charset="0"/>
              </a:rPr>
              <a:t>Особливості інфікування дихальних шляхів</a:t>
            </a:r>
            <a:r>
              <a:rPr lang="uk-UA" altLang="uk-UA" dirty="0">
                <a:solidFill>
                  <a:srgbClr val="FF0000"/>
                </a:solidFill>
                <a:latin typeface="Times New Roman" panose="02020603050405020304" pitchFamily="18" charset="0"/>
              </a:rPr>
              <a:t> </a:t>
            </a:r>
            <a:endParaRPr lang="uk-UA" altLang="uk-UA" dirty="0">
              <a:solidFill>
                <a:srgbClr val="FF0000"/>
              </a:solidFill>
              <a:latin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a:extLst>
              <a:ext uri="{FF2B5EF4-FFF2-40B4-BE49-F238E27FC236}">
                <a16:creationId xmlns:a16="http://schemas.microsoft.com/office/drawing/2014/main" id="{4293F2CC-FD38-4668-9E0B-1CFB80351FE6}"/>
              </a:ext>
            </a:extLst>
          </p:cNvPr>
          <p:cNvSpPr>
            <a:spLocks noGrp="1"/>
          </p:cNvSpPr>
          <p:nvPr>
            <p:ph type="title"/>
          </p:nvPr>
        </p:nvSpPr>
        <p:spPr>
          <a:xfrm>
            <a:off x="504967" y="260351"/>
            <a:ext cx="11177517" cy="936625"/>
          </a:xfrm>
        </p:spPr>
        <p:txBody>
          <a:bodyPr>
            <a:noAutofit/>
          </a:bodyPr>
          <a:lstStyle/>
          <a:p>
            <a:pPr algn="ctr"/>
            <a:r>
              <a:rPr lang="uk-UA" altLang="uk-UA" sz="3200" b="1" dirty="0" smtClean="0">
                <a:solidFill>
                  <a:srgbClr val="FF0000"/>
                </a:solidFill>
                <a:latin typeface="Arial" panose="020B0604020202020204" pitchFamily="34" charset="0"/>
                <a:cs typeface="Arial" panose="020B0604020202020204" pitchFamily="34" charset="0"/>
              </a:rPr>
              <a:t>Етіологічна структура циркулюючих респіраторних вірусів</a:t>
            </a:r>
            <a:endParaRPr lang="uk-UA" altLang="uk-UA" sz="3200" b="1" dirty="0">
              <a:solidFill>
                <a:srgbClr val="FF0000"/>
              </a:solidFill>
              <a:latin typeface="Arial" panose="020B0604020202020204" pitchFamily="34" charset="0"/>
              <a:cs typeface="Arial" panose="020B0604020202020204" pitchFamily="34" charset="0"/>
            </a:endParaRPr>
          </a:p>
        </p:txBody>
      </p:sp>
      <p:pic>
        <p:nvPicPr>
          <p:cNvPr id="16387" name="Picture 3">
            <a:extLst>
              <a:ext uri="{FF2B5EF4-FFF2-40B4-BE49-F238E27FC236}">
                <a16:creationId xmlns:a16="http://schemas.microsoft.com/office/drawing/2014/main" id="{8EFE6D94-6851-44BE-8762-91B99E49D2E7}"/>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2420560" y="1458913"/>
            <a:ext cx="7813675" cy="4162425"/>
          </a:xfrm>
        </p:spPr>
      </p:pic>
      <p:sp>
        <p:nvSpPr>
          <p:cNvPr id="16388" name="TextBox 3">
            <a:extLst>
              <a:ext uri="{FF2B5EF4-FFF2-40B4-BE49-F238E27FC236}">
                <a16:creationId xmlns:a16="http://schemas.microsoft.com/office/drawing/2014/main" id="{2A3BB44F-8868-4DA0-95CD-0EDF810F2895}"/>
              </a:ext>
            </a:extLst>
          </p:cNvPr>
          <p:cNvSpPr txBox="1">
            <a:spLocks noChangeArrowheads="1"/>
          </p:cNvSpPr>
          <p:nvPr/>
        </p:nvSpPr>
        <p:spPr bwMode="auto">
          <a:xfrm>
            <a:off x="1473200" y="6273800"/>
            <a:ext cx="914400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uk-UA" sz="1000" dirty="0">
                <a:solidFill>
                  <a:srgbClr val="000000"/>
                </a:solidFill>
                <a:cs typeface="Arial" panose="020B0604020202020204" pitchFamily="34" charset="0"/>
              </a:rPr>
              <a:t>Patel, </a:t>
            </a:r>
            <a:r>
              <a:rPr lang="en-US" altLang="uk-UA" sz="1000" dirty="0" err="1">
                <a:solidFill>
                  <a:srgbClr val="000000"/>
                </a:solidFill>
                <a:cs typeface="Arial" panose="020B0604020202020204" pitchFamily="34" charset="0"/>
              </a:rPr>
              <a:t>Janak</a:t>
            </a:r>
            <a:r>
              <a:rPr lang="en-US" altLang="uk-UA" sz="1000" dirty="0">
                <a:solidFill>
                  <a:srgbClr val="000000"/>
                </a:solidFill>
                <a:cs typeface="Arial" panose="020B0604020202020204" pitchFamily="34" charset="0"/>
              </a:rPr>
              <a:t> A. Nasopharyngeal acute phase cytokines in viral upper respiratory infection / </a:t>
            </a:r>
            <a:r>
              <a:rPr lang="en-US" altLang="uk-UA" sz="1000" dirty="0" err="1">
                <a:solidFill>
                  <a:srgbClr val="000000"/>
                </a:solidFill>
                <a:cs typeface="Arial" panose="020B0604020202020204" pitchFamily="34" charset="0"/>
              </a:rPr>
              <a:t>Janak</a:t>
            </a:r>
            <a:r>
              <a:rPr lang="en-US" altLang="uk-UA" sz="1000" dirty="0">
                <a:solidFill>
                  <a:srgbClr val="000000"/>
                </a:solidFill>
                <a:cs typeface="Arial" panose="020B0604020202020204" pitchFamily="34" charset="0"/>
              </a:rPr>
              <a:t> A. Patel, S. Nair, Krystal </a:t>
            </a:r>
            <a:r>
              <a:rPr lang="en-US" altLang="uk-UA" sz="1000" dirty="0" err="1">
                <a:solidFill>
                  <a:srgbClr val="000000"/>
                </a:solidFill>
                <a:cs typeface="Arial" panose="020B0604020202020204" pitchFamily="34" charset="0"/>
              </a:rPr>
              <a:t>Revai</a:t>
            </a:r>
            <a:r>
              <a:rPr lang="en-US" altLang="uk-UA" sz="1000" dirty="0">
                <a:solidFill>
                  <a:srgbClr val="000000"/>
                </a:solidFill>
                <a:cs typeface="Arial" panose="020B0604020202020204" pitchFamily="34" charset="0"/>
              </a:rPr>
              <a:t> // The Pediatric Infection Disease Journal. 2009. № 11. P. 1002-1007.</a:t>
            </a:r>
          </a:p>
          <a:p>
            <a:pPr eaLnBrk="1" hangingPunct="1"/>
            <a:r>
              <a:rPr lang="en-US" altLang="uk-UA" sz="1000" dirty="0">
                <a:solidFill>
                  <a:srgbClr val="000000"/>
                </a:solidFill>
                <a:cs typeface="Arial" panose="020B0604020202020204" pitchFamily="34" charset="0"/>
              </a:rPr>
              <a:t>Upper Respiratory Tract Infection [Electronic resource] / A. </a:t>
            </a:r>
            <a:r>
              <a:rPr lang="en-US" altLang="uk-UA" sz="1000" dirty="0" err="1">
                <a:solidFill>
                  <a:srgbClr val="000000"/>
                </a:solidFill>
                <a:cs typeface="Arial" panose="020B0604020202020204" pitchFamily="34" charset="0"/>
              </a:rPr>
              <a:t>Meneghetti</a:t>
            </a:r>
            <a:r>
              <a:rPr lang="en-US" altLang="uk-UA" sz="1000" dirty="0">
                <a:solidFill>
                  <a:srgbClr val="000000"/>
                </a:solidFill>
                <a:cs typeface="Arial" panose="020B0604020202020204" pitchFamily="34" charset="0"/>
              </a:rPr>
              <a:t>. 2009. Mode of access: www.medscape.com. Date of access: 28.01.2010.</a:t>
            </a:r>
          </a:p>
        </p:txBody>
      </p:sp>
      <p:sp>
        <p:nvSpPr>
          <p:cNvPr id="16389" name="Прямоугольник 4">
            <a:extLst>
              <a:ext uri="{FF2B5EF4-FFF2-40B4-BE49-F238E27FC236}">
                <a16:creationId xmlns:a16="http://schemas.microsoft.com/office/drawing/2014/main" id="{B64D81EF-1453-4A8F-8158-8C986885CA0F}"/>
              </a:ext>
            </a:extLst>
          </p:cNvPr>
          <p:cNvSpPr>
            <a:spLocks noChangeArrowheads="1"/>
          </p:cNvSpPr>
          <p:nvPr/>
        </p:nvSpPr>
        <p:spPr bwMode="auto">
          <a:xfrm>
            <a:off x="1992314" y="5805489"/>
            <a:ext cx="340862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altLang="uk-UA" dirty="0" err="1">
                <a:solidFill>
                  <a:srgbClr val="C00000"/>
                </a:solidFill>
                <a:cs typeface="Arial" panose="020B0604020202020204" pitchFamily="34" charset="0"/>
              </a:rPr>
              <a:t>Актуальність</a:t>
            </a:r>
            <a:r>
              <a:rPr lang="ru-RU" altLang="uk-UA" dirty="0">
                <a:solidFill>
                  <a:srgbClr val="C00000"/>
                </a:solidFill>
                <a:cs typeface="Arial" panose="020B0604020202020204" pitchFamily="34" charset="0"/>
              </a:rPr>
              <a:t>: </a:t>
            </a:r>
            <a:r>
              <a:rPr lang="ru-RU" altLang="uk-UA" dirty="0" err="1">
                <a:solidFill>
                  <a:srgbClr val="C00000"/>
                </a:solidFill>
                <a:cs typeface="Arial" panose="020B0604020202020204" pitchFamily="34" charset="0"/>
              </a:rPr>
              <a:t>мікст-інфекції</a:t>
            </a:r>
            <a:r>
              <a:rPr lang="ru-RU" altLang="uk-UA" dirty="0">
                <a:solidFill>
                  <a:srgbClr val="C00000"/>
                </a:solidFill>
                <a:cs typeface="Arial" panose="020B0604020202020204" pitchFamily="34" charset="0"/>
              </a:rPr>
              <a:t> !!!</a:t>
            </a:r>
            <a:endParaRPr lang="ru-RU" altLang="uk-UA" dirty="0">
              <a:cs typeface="Arial" panose="020B0604020202020204" pitchFamily="34" charset="0"/>
            </a:endParaRPr>
          </a:p>
        </p:txBody>
      </p:sp>
      <p:sp>
        <p:nvSpPr>
          <p:cNvPr id="3" name="Номер слайда 2">
            <a:extLst>
              <a:ext uri="{FF2B5EF4-FFF2-40B4-BE49-F238E27FC236}">
                <a16:creationId xmlns:a16="http://schemas.microsoft.com/office/drawing/2014/main" id="{9E7C2668-9963-45A7-BD98-4CA32E984DC9}"/>
              </a:ext>
            </a:extLst>
          </p:cNvPr>
          <p:cNvSpPr>
            <a:spLocks noGrp="1"/>
          </p:cNvSpPr>
          <p:nvPr>
            <p:ph type="sldNum" sz="quarter" idx="12"/>
          </p:nvPr>
        </p:nvSpPr>
        <p:spPr/>
        <p:txBody>
          <a:bodyPr/>
          <a:lstStyle/>
          <a:p>
            <a:r>
              <a:rPr lang="uk-UA" altLang="uk-UA" sz="1800"/>
              <a:t>4</a:t>
            </a:r>
            <a:endParaRPr lang="uk-UA" altLang="uk-UA"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BD30ED-120B-49D5-99BC-63EA4E96E838}"/>
              </a:ext>
            </a:extLst>
          </p:cNvPr>
          <p:cNvSpPr>
            <a:spLocks noGrp="1"/>
          </p:cNvSpPr>
          <p:nvPr>
            <p:ph type="title"/>
          </p:nvPr>
        </p:nvSpPr>
        <p:spPr>
          <a:xfrm>
            <a:off x="913775" y="373117"/>
            <a:ext cx="10364451" cy="1027025"/>
          </a:xfrm>
        </p:spPr>
        <p:txBody>
          <a:bodyPr>
            <a:normAutofit/>
          </a:bodyPr>
          <a:lstStyle/>
          <a:p>
            <a:r>
              <a:rPr lang="ru-RU" sz="3200" b="1" dirty="0">
                <a:solidFill>
                  <a:srgbClr val="FF0000"/>
                </a:solidFill>
                <a:latin typeface="Arial" panose="020B0604020202020204" pitchFamily="34" charset="0"/>
                <a:cs typeface="Arial" panose="020B0604020202020204" pitchFamily="34" charset="0"/>
              </a:rPr>
              <a:t>епідеміологічна обстановка</a:t>
            </a:r>
            <a:endParaRPr lang="uk-UA" sz="3200" b="1" dirty="0">
              <a:solidFill>
                <a:srgbClr val="FF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5C6248A6-6AD5-45C1-AB4B-65D8817C843A}"/>
              </a:ext>
            </a:extLst>
          </p:cNvPr>
          <p:cNvSpPr>
            <a:spLocks noGrp="1"/>
          </p:cNvSpPr>
          <p:nvPr>
            <p:ph idx="1"/>
          </p:nvPr>
        </p:nvSpPr>
        <p:spPr>
          <a:xfrm>
            <a:off x="913774" y="1509367"/>
            <a:ext cx="10364452" cy="4866290"/>
          </a:xfrm>
        </p:spPr>
        <p:txBody>
          <a:bodyPr>
            <a:normAutofit/>
          </a:bodyPr>
          <a:lstStyle/>
          <a:p>
            <a:pPr algn="just"/>
            <a:r>
              <a:rPr lang="ru-RU" sz="2400" dirty="0">
                <a:latin typeface="Arial" panose="020B0604020202020204" pitchFamily="34" charset="0"/>
                <a:cs typeface="Arial" panose="020B0604020202020204" pitchFamily="34" charset="0"/>
              </a:rPr>
              <a:t>30 січня на засіданні комітету з надзвичайних ситуацій ВООЗ спалах нового коронавирусу була визнана надзвичайною ситуацією у сфері охорони здоров'я, що має міжнародне значення. </a:t>
            </a:r>
          </a:p>
          <a:p>
            <a:pPr algn="just"/>
            <a:r>
              <a:rPr lang="ru-RU" sz="2400" dirty="0">
                <a:latin typeface="Arial" panose="020B0604020202020204" pitchFamily="34" charset="0"/>
                <a:cs typeface="Arial" panose="020B0604020202020204" pitchFamily="34" charset="0"/>
              </a:rPr>
              <a:t>На 20 лютого підтверджено </a:t>
            </a:r>
            <a:r>
              <a:rPr lang="ru-RU" sz="2400" b="1" dirty="0">
                <a:latin typeface="Arial" panose="020B0604020202020204" pitchFamily="34" charset="0"/>
                <a:cs typeface="Arial" panose="020B0604020202020204" pitchFamily="34" charset="0"/>
              </a:rPr>
              <a:t>75735</a:t>
            </a:r>
            <a:r>
              <a:rPr lang="ru-RU" sz="2400" dirty="0">
                <a:latin typeface="Arial" panose="020B0604020202020204" pitchFamily="34" charset="0"/>
                <a:cs typeface="Arial" panose="020B0604020202020204" pitchFamily="34" charset="0"/>
              </a:rPr>
              <a:t> заражених в </a:t>
            </a:r>
            <a:r>
              <a:rPr lang="ru-RU" sz="2400" b="1" dirty="0">
                <a:latin typeface="Arial" panose="020B0604020202020204" pitchFamily="34" charset="0"/>
                <a:cs typeface="Arial" panose="020B0604020202020204" pitchFamily="34" charset="0"/>
              </a:rPr>
              <a:t>30</a:t>
            </a:r>
            <a:r>
              <a:rPr lang="ru-RU" sz="2400" dirty="0">
                <a:latin typeface="Arial" panose="020B0604020202020204" pitchFamily="34" charset="0"/>
                <a:cs typeface="Arial" panose="020B0604020202020204" pitchFamily="34" charset="0"/>
              </a:rPr>
              <a:t> країнах і територіях (а також 5248 підозрюваних випадків в Китаї), </a:t>
            </a:r>
            <a:r>
              <a:rPr lang="ru-RU" sz="2400" b="1" dirty="0">
                <a:solidFill>
                  <a:srgbClr val="FF0000"/>
                </a:solidFill>
                <a:latin typeface="Arial" panose="020B0604020202020204" pitchFamily="34" charset="0"/>
                <a:cs typeface="Arial" panose="020B0604020202020204" pitchFamily="34" charset="0"/>
              </a:rPr>
              <a:t>2128 </a:t>
            </a:r>
            <a:r>
              <a:rPr lang="uk-UA" sz="2400" dirty="0" smtClean="0">
                <a:latin typeface="Arial" panose="020B0604020202020204" pitchFamily="34" charset="0"/>
                <a:cs typeface="Arial" panose="020B0604020202020204" pitchFamily="34" charset="0"/>
              </a:rPr>
              <a:t>летальних</a:t>
            </a:r>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випадків. Переважна кількість випадків припадає на Китай.</a:t>
            </a:r>
          </a:p>
          <a:p>
            <a:pPr algn="just"/>
            <a:r>
              <a:rPr lang="ru-RU" sz="2400" dirty="0">
                <a:latin typeface="Arial" panose="020B0604020202020204" pitchFamily="34" charset="0"/>
                <a:cs typeface="Arial" panose="020B0604020202020204" pitchFamily="34" charset="0"/>
              </a:rPr>
              <a:t>11 лютого 2020 року </a:t>
            </a:r>
            <a:r>
              <a:rPr lang="uk-UA" sz="2400" dirty="0" smtClean="0">
                <a:latin typeface="Arial" panose="020B0604020202020204" pitchFamily="34" charset="0"/>
                <a:cs typeface="Arial" panose="020B0604020202020204" pitchFamily="34" charset="0"/>
              </a:rPr>
              <a:t>захворювання</a:t>
            </a:r>
            <a:r>
              <a:rPr lang="ru-RU" sz="2400" dirty="0" smtClean="0">
                <a:latin typeface="Arial" panose="020B0604020202020204" pitchFamily="34" charset="0"/>
                <a:cs typeface="Arial" panose="020B0604020202020204" pitchFamily="34" charset="0"/>
              </a:rPr>
              <a:t> </a:t>
            </a:r>
            <a:r>
              <a:rPr lang="uk-UA" sz="2400" dirty="0" smtClean="0">
                <a:latin typeface="Arial" panose="020B0604020202020204" pitchFamily="34" charset="0"/>
                <a:cs typeface="Arial" panose="020B0604020202020204" pitchFamily="34" charset="0"/>
              </a:rPr>
              <a:t>отримало</a:t>
            </a:r>
            <a:r>
              <a:rPr lang="ru-RU" sz="2400" dirty="0" smtClean="0">
                <a:latin typeface="Arial" panose="020B0604020202020204" pitchFamily="34" charset="0"/>
                <a:cs typeface="Arial" panose="020B0604020202020204" pitchFamily="34" charset="0"/>
              </a:rPr>
              <a:t> </a:t>
            </a:r>
            <a:r>
              <a:rPr lang="uk-UA" sz="2400" dirty="0" smtClean="0">
                <a:latin typeface="Arial" panose="020B0604020202020204" pitchFamily="34" charset="0"/>
                <a:cs typeface="Arial" panose="020B0604020202020204" pitchFamily="34" charset="0"/>
              </a:rPr>
              <a:t>назву</a:t>
            </a:r>
            <a:r>
              <a:rPr lang="ru-RU" sz="2400" dirty="0" smtClean="0">
                <a:latin typeface="Arial" panose="020B0604020202020204" pitchFamily="34" charset="0"/>
                <a:cs typeface="Arial" panose="020B0604020202020204" pitchFamily="34" charset="0"/>
              </a:rPr>
              <a:t> </a:t>
            </a:r>
            <a:r>
              <a:rPr lang="uk-UA" sz="2400" dirty="0" smtClean="0">
                <a:latin typeface="Arial" panose="020B0604020202020204" pitchFamily="34" charset="0"/>
                <a:cs typeface="Arial" panose="020B0604020202020204" pitchFamily="34" charset="0"/>
              </a:rPr>
              <a:t>нової</a:t>
            </a:r>
            <a:r>
              <a:rPr lang="ru-RU" sz="2400" dirty="0" smtClean="0">
                <a:latin typeface="Arial" panose="020B0604020202020204" pitchFamily="34" charset="0"/>
                <a:cs typeface="Arial" panose="020B0604020202020204" pitchFamily="34" charset="0"/>
              </a:rPr>
              <a:t> </a:t>
            </a:r>
            <a:r>
              <a:rPr lang="uk-UA" sz="2400" dirty="0" err="1" smtClean="0">
                <a:latin typeface="Arial" panose="020B0604020202020204" pitchFamily="34" charset="0"/>
                <a:cs typeface="Arial" panose="020B0604020202020204" pitchFamily="34" charset="0"/>
              </a:rPr>
              <a:t>коронавІрусної</a:t>
            </a:r>
            <a:r>
              <a:rPr lang="ru-RU" sz="2400" dirty="0" smtClean="0">
                <a:latin typeface="Arial" panose="020B0604020202020204" pitchFamily="34" charset="0"/>
                <a:cs typeface="Arial" panose="020B0604020202020204" pitchFamily="34" charset="0"/>
              </a:rPr>
              <a:t> </a:t>
            </a:r>
            <a:r>
              <a:rPr lang="ru-RU" sz="2400" dirty="0">
                <a:latin typeface="Arial" panose="020B0604020202020204" pitchFamily="34" charset="0"/>
                <a:cs typeface="Arial" panose="020B0604020202020204" pitchFamily="34" charset="0"/>
              </a:rPr>
              <a:t>пневмонії (COVID-2019)</a:t>
            </a:r>
          </a:p>
        </p:txBody>
      </p:sp>
      <p:sp>
        <p:nvSpPr>
          <p:cNvPr id="5" name="Номер слайда 4">
            <a:extLst>
              <a:ext uri="{FF2B5EF4-FFF2-40B4-BE49-F238E27FC236}">
                <a16:creationId xmlns:a16="http://schemas.microsoft.com/office/drawing/2014/main" id="{DE440FF3-1108-490E-A39F-3396BE1DA680}"/>
              </a:ext>
            </a:extLst>
          </p:cNvPr>
          <p:cNvSpPr>
            <a:spLocks noGrp="1"/>
          </p:cNvSpPr>
          <p:nvPr>
            <p:ph type="sldNum" sz="quarter" idx="12"/>
          </p:nvPr>
        </p:nvSpPr>
        <p:spPr/>
        <p:txBody>
          <a:bodyPr/>
          <a:lstStyle/>
          <a:p>
            <a:r>
              <a:rPr lang="uk-UA" altLang="uk-UA" sz="1800"/>
              <a:t>5</a:t>
            </a:r>
            <a:endParaRPr lang="uk-UA" altLang="uk-UA" sz="1800" dirty="0"/>
          </a:p>
        </p:txBody>
      </p:sp>
      <p:sp>
        <p:nvSpPr>
          <p:cNvPr id="4" name="Прямоугольник 3">
            <a:extLst>
              <a:ext uri="{FF2B5EF4-FFF2-40B4-BE49-F238E27FC236}">
                <a16:creationId xmlns:a16="http://schemas.microsoft.com/office/drawing/2014/main" id="{CCEDDEAD-22E3-4148-AF37-49F43FE42F80}"/>
              </a:ext>
            </a:extLst>
          </p:cNvPr>
          <p:cNvSpPr/>
          <p:nvPr/>
        </p:nvSpPr>
        <p:spPr>
          <a:xfrm>
            <a:off x="4781935" y="6484883"/>
            <a:ext cx="2845651" cy="246221"/>
          </a:xfrm>
          <a:prstGeom prst="rect">
            <a:avLst/>
          </a:prstGeom>
        </p:spPr>
        <p:txBody>
          <a:bodyPr wrap="none">
            <a:spAutoFit/>
          </a:bodyPr>
          <a:lstStyle/>
          <a:p>
            <a:r>
              <a:rPr lang="en-US" sz="1000" dirty="0">
                <a:hlinkClick r:id="rId3"/>
              </a:rPr>
              <a:t>https://ru.wikipedia.org/wiki/</a:t>
            </a:r>
            <a:r>
              <a:rPr lang="uk-UA" sz="1000" dirty="0" err="1">
                <a:hlinkClick r:id="rId3"/>
              </a:rPr>
              <a:t>спалах</a:t>
            </a:r>
            <a:r>
              <a:rPr lang="uk-UA" sz="1000" dirty="0">
                <a:hlinkClick r:id="rId3"/>
              </a:rPr>
              <a:t>_</a:t>
            </a:r>
            <a:r>
              <a:rPr lang="en-US" sz="1000" dirty="0">
                <a:hlinkClick r:id="rId3"/>
              </a:rPr>
              <a:t>COVID-19</a:t>
            </a:r>
            <a:endParaRPr lang="uk-UA" sz="1000" dirty="0"/>
          </a:p>
        </p:txBody>
      </p:sp>
    </p:spTree>
    <p:extLst>
      <p:ext uri="{BB962C8B-B14F-4D97-AF65-F5344CB8AC3E}">
        <p14:creationId xmlns:p14="http://schemas.microsoft.com/office/powerpoint/2010/main" val="2833227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3EC606-9145-4E5F-8CA1-5BD85A140A19}"/>
              </a:ext>
            </a:extLst>
          </p:cNvPr>
          <p:cNvSpPr>
            <a:spLocks noGrp="1"/>
          </p:cNvSpPr>
          <p:nvPr>
            <p:ph type="title"/>
          </p:nvPr>
        </p:nvSpPr>
        <p:spPr>
          <a:xfrm>
            <a:off x="913775" y="181789"/>
            <a:ext cx="10364451" cy="1596177"/>
          </a:xfrm>
        </p:spPr>
        <p:txBody>
          <a:bodyPr>
            <a:normAutofit/>
          </a:bodyPr>
          <a:lstStyle/>
          <a:p>
            <a:r>
              <a:rPr lang="ru-RU" sz="3200" b="1" dirty="0">
                <a:solidFill>
                  <a:srgbClr val="FF0000"/>
                </a:solidFill>
                <a:latin typeface="Arial" panose="020B0604020202020204" pitchFamily="34" charset="0"/>
                <a:cs typeface="Arial" panose="020B0604020202020204" pitchFamily="34" charset="0"/>
              </a:rPr>
              <a:t>Загальна кількість померлих і тих, </a:t>
            </a:r>
            <a:r>
              <a:rPr lang="uk-UA" sz="3200" b="1" dirty="0" smtClean="0">
                <a:solidFill>
                  <a:srgbClr val="FF0000"/>
                </a:solidFill>
                <a:latin typeface="Arial" panose="020B0604020202020204" pitchFamily="34" charset="0"/>
                <a:cs typeface="Arial" panose="020B0604020202020204" pitchFamily="34" charset="0"/>
              </a:rPr>
              <a:t>що</a:t>
            </a:r>
            <a:r>
              <a:rPr lang="ru-RU" sz="3200" b="1" dirty="0" smtClean="0">
                <a:solidFill>
                  <a:srgbClr val="FF0000"/>
                </a:solidFill>
                <a:latin typeface="Arial" panose="020B0604020202020204" pitchFamily="34" charset="0"/>
                <a:cs typeface="Arial" panose="020B0604020202020204" pitchFamily="34" charset="0"/>
              </a:rPr>
              <a:t> </a:t>
            </a:r>
            <a:r>
              <a:rPr lang="uk-UA" sz="3200" b="1" dirty="0" smtClean="0">
                <a:solidFill>
                  <a:srgbClr val="FF0000"/>
                </a:solidFill>
                <a:latin typeface="Arial" panose="020B0604020202020204" pitchFamily="34" charset="0"/>
                <a:cs typeface="Arial" panose="020B0604020202020204" pitchFamily="34" charset="0"/>
              </a:rPr>
              <a:t>видужали</a:t>
            </a:r>
            <a:r>
              <a:rPr lang="ru-RU" sz="3200" b="1" dirty="0" smtClean="0">
                <a:solidFill>
                  <a:srgbClr val="FF0000"/>
                </a:solidFill>
                <a:latin typeface="Arial" panose="020B0604020202020204" pitchFamily="34" charset="0"/>
                <a:cs typeface="Arial" panose="020B0604020202020204" pitchFamily="34" charset="0"/>
              </a:rPr>
              <a:t> </a:t>
            </a:r>
            <a:r>
              <a:rPr lang="ru-RU" sz="3200" b="1" dirty="0">
                <a:solidFill>
                  <a:srgbClr val="FF0000"/>
                </a:solidFill>
                <a:latin typeface="Arial" panose="020B0604020202020204" pitchFamily="34" charset="0"/>
                <a:cs typeface="Arial" panose="020B0604020202020204" pitchFamily="34" charset="0"/>
              </a:rPr>
              <a:t>в </a:t>
            </a:r>
            <a:r>
              <a:rPr lang="uk-UA" sz="3200" b="1" dirty="0" smtClean="0">
                <a:solidFill>
                  <a:srgbClr val="FF0000"/>
                </a:solidFill>
                <a:latin typeface="Arial" panose="020B0604020202020204" pitchFamily="34" charset="0"/>
                <a:cs typeface="Arial" panose="020B0604020202020204" pitchFamily="34" charset="0"/>
              </a:rPr>
              <a:t>Китаї</a:t>
            </a:r>
            <a:endParaRPr lang="uk-UA" sz="3200" b="1" dirty="0">
              <a:solidFill>
                <a:srgbClr val="FF0000"/>
              </a:solidFill>
              <a:latin typeface="Arial" panose="020B0604020202020204" pitchFamily="34" charset="0"/>
              <a:cs typeface="Arial" panose="020B0604020202020204" pitchFamily="34" charset="0"/>
            </a:endParaRPr>
          </a:p>
        </p:txBody>
      </p:sp>
      <p:pic>
        <p:nvPicPr>
          <p:cNvPr id="4" name="Объект 3">
            <a:extLst>
              <a:ext uri="{FF2B5EF4-FFF2-40B4-BE49-F238E27FC236}">
                <a16:creationId xmlns:a16="http://schemas.microsoft.com/office/drawing/2014/main" id="{3E87C3FF-2424-487E-B5BE-C38EEA100D1F}"/>
              </a:ext>
            </a:extLst>
          </p:cNvPr>
          <p:cNvPicPr>
            <a:picLocks noGrp="1" noChangeAspect="1"/>
          </p:cNvPicPr>
          <p:nvPr>
            <p:ph idx="1"/>
          </p:nvPr>
        </p:nvPicPr>
        <p:blipFill>
          <a:blip r:embed="rId3"/>
          <a:stretch>
            <a:fillRect/>
          </a:stretch>
        </p:blipFill>
        <p:spPr>
          <a:xfrm>
            <a:off x="1607494" y="1518019"/>
            <a:ext cx="9188326" cy="5118755"/>
          </a:xfrm>
          <a:prstGeom prst="rect">
            <a:avLst/>
          </a:prstGeom>
        </p:spPr>
      </p:pic>
      <p:sp>
        <p:nvSpPr>
          <p:cNvPr id="6" name="Номер слайда 5">
            <a:extLst>
              <a:ext uri="{FF2B5EF4-FFF2-40B4-BE49-F238E27FC236}">
                <a16:creationId xmlns:a16="http://schemas.microsoft.com/office/drawing/2014/main" id="{7DC9365C-0F88-409D-8B32-35966A0C2283}"/>
              </a:ext>
            </a:extLst>
          </p:cNvPr>
          <p:cNvSpPr>
            <a:spLocks noGrp="1"/>
          </p:cNvSpPr>
          <p:nvPr>
            <p:ph type="sldNum" sz="quarter" idx="12"/>
          </p:nvPr>
        </p:nvSpPr>
        <p:spPr/>
        <p:txBody>
          <a:bodyPr/>
          <a:lstStyle/>
          <a:p>
            <a:r>
              <a:rPr lang="uk-UA" altLang="uk-UA" sz="1800"/>
              <a:t>6</a:t>
            </a:r>
            <a:endParaRPr lang="uk-UA" altLang="uk-UA" sz="1800" dirty="0"/>
          </a:p>
        </p:txBody>
      </p:sp>
    </p:spTree>
    <p:extLst>
      <p:ext uri="{BB962C8B-B14F-4D97-AF65-F5344CB8AC3E}">
        <p14:creationId xmlns:p14="http://schemas.microsoft.com/office/powerpoint/2010/main" val="2218210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3120D2F-7A78-48B0-B2D7-D74DC8900F75}"/>
              </a:ext>
            </a:extLst>
          </p:cNvPr>
          <p:cNvSpPr>
            <a:spLocks noGrp="1"/>
          </p:cNvSpPr>
          <p:nvPr>
            <p:ph type="title"/>
          </p:nvPr>
        </p:nvSpPr>
        <p:spPr>
          <a:xfrm>
            <a:off x="913775" y="441094"/>
            <a:ext cx="10364451" cy="828145"/>
          </a:xfrm>
        </p:spPr>
        <p:txBody>
          <a:bodyPr>
            <a:normAutofit/>
          </a:bodyPr>
          <a:lstStyle/>
          <a:p>
            <a:r>
              <a:rPr lang="ru-RU" sz="3200" b="1" dirty="0">
                <a:solidFill>
                  <a:srgbClr val="FF0000"/>
                </a:solidFill>
                <a:latin typeface="Arial" panose="020B0604020202020204" pitchFamily="34" charset="0"/>
                <a:cs typeface="Arial" panose="020B0604020202020204" pitchFamily="34" charset="0"/>
              </a:rPr>
              <a:t>діагностика</a:t>
            </a:r>
            <a:endParaRPr lang="uk-UA" sz="3200" b="1" dirty="0">
              <a:solidFill>
                <a:srgbClr val="FF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12936799-CB87-4EAC-9870-A114B315FEA7}"/>
              </a:ext>
            </a:extLst>
          </p:cNvPr>
          <p:cNvSpPr>
            <a:spLocks noGrp="1"/>
          </p:cNvSpPr>
          <p:nvPr>
            <p:ph idx="1"/>
          </p:nvPr>
        </p:nvSpPr>
        <p:spPr>
          <a:xfrm>
            <a:off x="913775" y="1856095"/>
            <a:ext cx="10364452" cy="3935105"/>
          </a:xfrm>
        </p:spPr>
        <p:txBody>
          <a:bodyPr>
            <a:normAutofit/>
          </a:bodyPr>
          <a:lstStyle/>
          <a:p>
            <a:pPr marL="0" indent="0" algn="just">
              <a:buNone/>
            </a:pPr>
            <a:r>
              <a:rPr lang="ru-RU" sz="2400" dirty="0"/>
              <a:t>100% діагноз ставиться тільки завдяки тест-системі, є нові дані по симптоматиці. класичні вірусні симптоми на зразок сильного </a:t>
            </a:r>
            <a:r>
              <a:rPr lang="uk-UA" sz="2400" dirty="0" smtClean="0"/>
              <a:t>нежиттю</a:t>
            </a:r>
            <a:r>
              <a:rPr lang="ru-RU" sz="2400" dirty="0" smtClean="0"/>
              <a:t> </a:t>
            </a:r>
            <a:r>
              <a:rPr lang="ru-RU" sz="2400" dirty="0"/>
              <a:t>– для </a:t>
            </a:r>
            <a:r>
              <a:rPr lang="uk-UA" sz="2400" dirty="0" err="1" smtClean="0"/>
              <a:t>Уханського</a:t>
            </a:r>
            <a:r>
              <a:rPr lang="ru-RU" sz="2400" dirty="0" smtClean="0"/>
              <a:t> </a:t>
            </a:r>
            <a:r>
              <a:rPr lang="uk-UA" sz="2400" dirty="0" smtClean="0"/>
              <a:t>вірусу</a:t>
            </a:r>
            <a:r>
              <a:rPr lang="ru-RU" sz="2400" dirty="0" smtClean="0"/>
              <a:t> </a:t>
            </a:r>
            <a:r>
              <a:rPr lang="ru-RU" sz="2400" dirty="0"/>
              <a:t>не характерні. Йому більш властиві відразу симптоми ураження нижніх дихальних шляхів, тобто лихоманка, інтенсивний кашель, загальна слабкість, у значної кількості пацієнтів є діарея та кон'юнктивіт.</a:t>
            </a:r>
            <a:endParaRPr lang="uk-UA" sz="2400" dirty="0"/>
          </a:p>
        </p:txBody>
      </p:sp>
      <p:sp>
        <p:nvSpPr>
          <p:cNvPr id="5" name="Номер слайда 4">
            <a:extLst>
              <a:ext uri="{FF2B5EF4-FFF2-40B4-BE49-F238E27FC236}">
                <a16:creationId xmlns:a16="http://schemas.microsoft.com/office/drawing/2014/main" id="{ADD9ECA5-5C44-428E-91FE-78F31ED03967}"/>
              </a:ext>
            </a:extLst>
          </p:cNvPr>
          <p:cNvSpPr>
            <a:spLocks noGrp="1"/>
          </p:cNvSpPr>
          <p:nvPr>
            <p:ph type="sldNum" sz="quarter" idx="12"/>
          </p:nvPr>
        </p:nvSpPr>
        <p:spPr/>
        <p:txBody>
          <a:bodyPr/>
          <a:lstStyle/>
          <a:p>
            <a:r>
              <a:rPr lang="uk-UA" altLang="uk-UA" sz="1800"/>
              <a:t>7</a:t>
            </a:r>
            <a:endParaRPr lang="uk-UA" altLang="uk-UA" sz="1800" dirty="0"/>
          </a:p>
        </p:txBody>
      </p:sp>
    </p:spTree>
    <p:extLst>
      <p:ext uri="{BB962C8B-B14F-4D97-AF65-F5344CB8AC3E}">
        <p14:creationId xmlns:p14="http://schemas.microsoft.com/office/powerpoint/2010/main" val="22268498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75D32F-99DF-49B2-9D87-13318877CA35}"/>
              </a:ext>
            </a:extLst>
          </p:cNvPr>
          <p:cNvSpPr>
            <a:spLocks noGrp="1"/>
          </p:cNvSpPr>
          <p:nvPr>
            <p:ph type="title"/>
          </p:nvPr>
        </p:nvSpPr>
        <p:spPr>
          <a:xfrm>
            <a:off x="646073" y="396414"/>
            <a:ext cx="10632153" cy="827328"/>
          </a:xfrm>
        </p:spPr>
        <p:txBody>
          <a:bodyPr>
            <a:normAutofit/>
          </a:bodyPr>
          <a:lstStyle/>
          <a:p>
            <a:r>
              <a:rPr lang="uk-UA" sz="3200" b="1" dirty="0">
                <a:solidFill>
                  <a:srgbClr val="FF0000"/>
                </a:solidFill>
                <a:latin typeface="Arial" panose="020B0604020202020204" pitchFamily="34" charset="0"/>
                <a:cs typeface="Arial" panose="020B0604020202020204" pitchFamily="34" charset="0"/>
              </a:rPr>
              <a:t>симптом</a:t>
            </a:r>
            <a:r>
              <a:rPr lang="ru-RU" sz="3200" b="1" dirty="0">
                <a:solidFill>
                  <a:srgbClr val="FF0000"/>
                </a:solidFill>
                <a:latin typeface="Arial" panose="020B0604020202020204" pitchFamily="34" charset="0"/>
                <a:cs typeface="Arial" panose="020B0604020202020204" pitchFamily="34" charset="0"/>
              </a:rPr>
              <a:t>и</a:t>
            </a:r>
            <a:endParaRPr lang="uk-UA" sz="3200" b="1" dirty="0">
              <a:solidFill>
                <a:srgbClr val="FF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1DA3ACCF-4E76-4964-83FF-DD5E10DC7BAF}"/>
              </a:ext>
            </a:extLst>
          </p:cNvPr>
          <p:cNvSpPr>
            <a:spLocks noGrp="1"/>
          </p:cNvSpPr>
          <p:nvPr>
            <p:ph idx="1"/>
          </p:nvPr>
        </p:nvSpPr>
        <p:spPr>
          <a:xfrm>
            <a:off x="646073" y="1650125"/>
            <a:ext cx="10899853" cy="4661336"/>
          </a:xfrm>
        </p:spPr>
        <p:txBody>
          <a:bodyPr>
            <a:normAutofit lnSpcReduction="10000"/>
          </a:bodyPr>
          <a:lstStyle/>
          <a:p>
            <a:pPr marL="0" indent="0" algn="just">
              <a:buNone/>
            </a:pPr>
            <a:r>
              <a:rPr lang="uk-UA" dirty="0">
                <a:latin typeface="Arial" panose="020B0604020202020204" pitchFamily="34" charset="0"/>
                <a:cs typeface="Arial" panose="020B0604020202020204" pitchFamily="34" charset="0"/>
              </a:rPr>
              <a:t>підозрілими на розвиток </a:t>
            </a:r>
            <a:r>
              <a:rPr lang="uk-UA" b="1" dirty="0">
                <a:latin typeface="Arial" panose="020B0604020202020204" pitchFamily="34" charset="0"/>
                <a:cs typeface="Arial" panose="020B0604020202020204" pitchFamily="34" charset="0"/>
              </a:rPr>
              <a:t>важкого гострого респіраторного синдрому</a:t>
            </a:r>
            <a:r>
              <a:rPr lang="uk-UA" dirty="0">
                <a:latin typeface="Arial" panose="020B0604020202020204" pitchFamily="34" charset="0"/>
                <a:cs typeface="Arial" panose="020B0604020202020204" pitchFamily="34" charset="0"/>
              </a:rPr>
              <a:t> (ТОРС, атипова пневмонія) вважаються Усе інфекційні захворювання невідомої етіології при наявності наступних ознак:</a:t>
            </a:r>
          </a:p>
          <a:p>
            <a:pPr marL="0" indent="0" algn="just">
              <a:buNone/>
            </a:pPr>
            <a:r>
              <a:rPr lang="uk-UA" dirty="0">
                <a:latin typeface="Arial" panose="020B0604020202020204" pitchFamily="34" charset="0"/>
                <a:cs typeface="Arial" panose="020B0604020202020204" pitchFamily="34" charset="0"/>
              </a:rPr>
              <a:t>дані про контакт з пацієнтом ТОРС або виїзд в регіони з зафіксованими спалахами ТОРС в протягом десяти діб до появи захворювання.</a:t>
            </a:r>
          </a:p>
          <a:p>
            <a:pPr marL="0" indent="0" algn="just">
              <a:buNone/>
            </a:pPr>
            <a:r>
              <a:rPr lang="ru-RU" b="1" dirty="0">
                <a:solidFill>
                  <a:srgbClr val="FF0000"/>
                </a:solidFill>
                <a:latin typeface="Arial" panose="020B0604020202020204" pitchFamily="34" charset="0"/>
                <a:cs typeface="Arial" panose="020B0604020202020204" pitchFamily="34" charset="0"/>
              </a:rPr>
              <a:t>Основні симптоми: </a:t>
            </a:r>
          </a:p>
          <a:p>
            <a:pPr algn="just"/>
            <a:r>
              <a:rPr lang="ru-RU" dirty="0">
                <a:latin typeface="Arial" panose="020B0604020202020204" pitchFamily="34" charset="0"/>
                <a:cs typeface="Arial" panose="020B0604020202020204" pitchFamily="34" charset="0"/>
              </a:rPr>
              <a:t>1) підвищення температури тіла </a:t>
            </a:r>
            <a:r>
              <a:rPr lang="uk-UA" dirty="0">
                <a:latin typeface="Arial" panose="020B0604020202020204" pitchFamily="34" charset="0"/>
                <a:cs typeface="Arial" panose="020B0604020202020204" pitchFamily="34" charset="0"/>
              </a:rPr>
              <a:t>понад 38 градусів</a:t>
            </a:r>
            <a:r>
              <a:rPr lang="ru-RU" dirty="0">
                <a:latin typeface="Arial" panose="020B0604020202020204" pitchFamily="34" charset="0"/>
                <a:cs typeface="Arial" panose="020B0604020202020204" pitchFamily="34" charset="0"/>
              </a:rPr>
              <a:t> в &gt; 90% випадків; </a:t>
            </a:r>
          </a:p>
          <a:p>
            <a:pPr algn="just"/>
            <a:r>
              <a:rPr lang="ru-RU" dirty="0">
                <a:latin typeface="Arial" panose="020B0604020202020204" pitchFamily="34" charset="0"/>
                <a:cs typeface="Arial" panose="020B0604020202020204" pitchFamily="34" charset="0"/>
              </a:rPr>
              <a:t>2) кашель (сухий або з невеликою кількістю мокротиння) в 80% випадків; </a:t>
            </a:r>
          </a:p>
          <a:p>
            <a:pPr algn="just"/>
            <a:r>
              <a:rPr lang="ru-RU" dirty="0">
                <a:latin typeface="Arial" panose="020B0604020202020204" pitchFamily="34" charset="0"/>
                <a:cs typeface="Arial" panose="020B0604020202020204" pitchFamily="34" charset="0"/>
              </a:rPr>
              <a:t>3) відчуття здавленості в </a:t>
            </a:r>
            <a:r>
              <a:rPr lang="uk-UA" dirty="0" smtClean="0">
                <a:latin typeface="Arial" panose="020B0604020202020204" pitchFamily="34" charset="0"/>
                <a:cs typeface="Arial" panose="020B0604020202020204" pitchFamily="34" charset="0"/>
              </a:rPr>
              <a:t>грудній</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клітці</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в &gt; 20% випадків; </a:t>
            </a:r>
          </a:p>
          <a:p>
            <a:pPr algn="just"/>
            <a:r>
              <a:rPr lang="ru-RU" dirty="0">
                <a:latin typeface="Arial" panose="020B0604020202020204" pitchFamily="34" charset="0"/>
                <a:cs typeface="Arial" panose="020B0604020202020204" pitchFamily="34" charset="0"/>
              </a:rPr>
              <a:t>4) задишка в 15% випадках.</a:t>
            </a:r>
          </a:p>
          <a:p>
            <a:endParaRPr lang="uk-UA" dirty="0"/>
          </a:p>
          <a:p>
            <a:endParaRPr lang="uk-UA" dirty="0"/>
          </a:p>
        </p:txBody>
      </p:sp>
      <p:sp>
        <p:nvSpPr>
          <p:cNvPr id="5" name="Номер слайда 4">
            <a:extLst>
              <a:ext uri="{FF2B5EF4-FFF2-40B4-BE49-F238E27FC236}">
                <a16:creationId xmlns:a16="http://schemas.microsoft.com/office/drawing/2014/main" id="{4AC934D5-C95A-4EC2-9B6F-B2A3B1E0C700}"/>
              </a:ext>
            </a:extLst>
          </p:cNvPr>
          <p:cNvSpPr>
            <a:spLocks noGrp="1"/>
          </p:cNvSpPr>
          <p:nvPr>
            <p:ph type="sldNum" sz="quarter" idx="12"/>
          </p:nvPr>
        </p:nvSpPr>
        <p:spPr/>
        <p:txBody>
          <a:bodyPr/>
          <a:lstStyle/>
          <a:p>
            <a:r>
              <a:rPr lang="uk-UA" altLang="uk-UA" sz="1800"/>
              <a:t>8</a:t>
            </a:r>
            <a:endParaRPr lang="uk-UA" altLang="uk-UA" sz="1800" dirty="0"/>
          </a:p>
        </p:txBody>
      </p:sp>
    </p:spTree>
    <p:extLst>
      <p:ext uri="{BB962C8B-B14F-4D97-AF65-F5344CB8AC3E}">
        <p14:creationId xmlns:p14="http://schemas.microsoft.com/office/powerpoint/2010/main" val="23082702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D668693-D827-4D50-954C-082A816FAC81}"/>
              </a:ext>
            </a:extLst>
          </p:cNvPr>
          <p:cNvSpPr>
            <a:spLocks noGrp="1"/>
          </p:cNvSpPr>
          <p:nvPr>
            <p:ph type="title"/>
          </p:nvPr>
        </p:nvSpPr>
        <p:spPr>
          <a:xfrm>
            <a:off x="913774" y="482039"/>
            <a:ext cx="10364451" cy="650725"/>
          </a:xfrm>
        </p:spPr>
        <p:txBody>
          <a:bodyPr>
            <a:normAutofit/>
          </a:bodyPr>
          <a:lstStyle/>
          <a:p>
            <a:r>
              <a:rPr lang="ru-RU" sz="3200" b="1" dirty="0">
                <a:solidFill>
                  <a:srgbClr val="FF0000"/>
                </a:solidFill>
                <a:latin typeface="Arial" panose="020B0604020202020204" pitchFamily="34" charset="0"/>
                <a:cs typeface="Arial" panose="020B0604020202020204" pitchFamily="34" charset="0"/>
              </a:rPr>
              <a:t>лікування</a:t>
            </a:r>
            <a:endParaRPr lang="uk-UA" sz="3200" b="1" dirty="0">
              <a:solidFill>
                <a:srgbClr val="FF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a16="http://schemas.microsoft.com/office/drawing/2014/main" id="{AFDF3994-415A-47FB-9D18-1DF498990BCB}"/>
              </a:ext>
            </a:extLst>
          </p:cNvPr>
          <p:cNvSpPr>
            <a:spLocks noGrp="1"/>
          </p:cNvSpPr>
          <p:nvPr>
            <p:ph idx="1"/>
          </p:nvPr>
        </p:nvSpPr>
        <p:spPr>
          <a:xfrm>
            <a:off x="913773" y="1776249"/>
            <a:ext cx="10364452" cy="4309242"/>
          </a:xfrm>
        </p:spPr>
        <p:txBody>
          <a:bodyPr>
            <a:normAutofit/>
          </a:bodyPr>
          <a:lstStyle/>
          <a:p>
            <a:pPr marL="0" indent="0" algn="just">
              <a:buNone/>
            </a:pPr>
            <a:r>
              <a:rPr lang="ru-RU" dirty="0">
                <a:latin typeface="Arial" panose="020B0604020202020204" pitchFamily="34" charset="0"/>
                <a:cs typeface="Arial" panose="020B0604020202020204" pitchFamily="34" charset="0"/>
              </a:rPr>
              <a:t>14 лютого агентство </a:t>
            </a:r>
            <a:r>
              <a:rPr lang="ru-RU" dirty="0" err="1">
                <a:latin typeface="Arial" panose="020B0604020202020204" pitchFamily="34" charset="0"/>
                <a:cs typeface="Arial" panose="020B0604020202020204" pitchFamily="34" charset="0"/>
              </a:rPr>
              <a:t>Сіньхуа</a:t>
            </a:r>
            <a:r>
              <a:rPr lang="ru-RU" dirty="0">
                <a:latin typeface="Arial" panose="020B0604020202020204" pitchFamily="34" charset="0"/>
                <a:cs typeface="Arial" panose="020B0604020202020204" pitchFamily="34" charset="0"/>
              </a:rPr>
              <a:t> повідомило, що застосована китайськими лікарями методика </a:t>
            </a:r>
            <a:r>
              <a:rPr lang="uk-UA" dirty="0" smtClean="0">
                <a:latin typeface="Arial" panose="020B0604020202020204" pitchFamily="34" charset="0"/>
                <a:cs typeface="Arial" panose="020B0604020202020204" pitchFamily="34" charset="0"/>
              </a:rPr>
              <a:t>переливання</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плазми</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перехворіли</a:t>
            </a:r>
            <a:r>
              <a:rPr lang="ru-RU" dirty="0" smtClean="0">
                <a:latin typeface="Arial" panose="020B0604020202020204" pitchFamily="34" charset="0"/>
                <a:cs typeface="Arial" panose="020B0604020202020204" pitchFamily="34" charset="0"/>
              </a:rPr>
              <a:t> </a:t>
            </a:r>
            <a:r>
              <a:rPr lang="uk-UA" dirty="0" err="1" smtClean="0">
                <a:latin typeface="Arial" panose="020B0604020202020204" pitchFamily="34" charset="0"/>
                <a:cs typeface="Arial" panose="020B0604020202020204" pitchFamily="34" charset="0"/>
              </a:rPr>
              <a:t>коронавірусом</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COVID-19 довела свою ефективність для лікування заражених пацієнтів</a:t>
            </a:r>
          </a:p>
          <a:p>
            <a:pPr marL="0" indent="0" algn="just">
              <a:buNone/>
            </a:pPr>
            <a:r>
              <a:rPr lang="uk-UA" dirty="0" smtClean="0">
                <a:latin typeface="Arial" panose="020B0604020202020204" pitchFamily="34" charset="0"/>
                <a:cs typeface="Arial" panose="020B0604020202020204" pitchFamily="34" charset="0"/>
              </a:rPr>
              <a:t>в </a:t>
            </a:r>
            <a:r>
              <a:rPr lang="uk-UA" dirty="0">
                <a:latin typeface="Arial" panose="020B0604020202020204" pitchFamily="34" charset="0"/>
                <a:cs typeface="Arial" panose="020B0604020202020204" pitchFamily="34" charset="0"/>
              </a:rPr>
              <a:t>зовнішньому середовищі </a:t>
            </a:r>
            <a:r>
              <a:rPr lang="uk-UA" dirty="0" err="1">
                <a:latin typeface="Arial" panose="020B0604020202020204" pitchFamily="34" charset="0"/>
                <a:cs typeface="Arial" panose="020B0604020202020204" pitchFamily="34" charset="0"/>
              </a:rPr>
              <a:t>коронавірус</a:t>
            </a:r>
            <a:r>
              <a:rPr lang="uk-UA" dirty="0">
                <a:latin typeface="Arial" panose="020B0604020202020204" pitchFamily="34" charset="0"/>
                <a:cs typeface="Arial" panose="020B0604020202020204" pitchFamily="34" charset="0"/>
              </a:rPr>
              <a:t> НЕ стійкий, він швидко руйнується при нагріванні і обробці </a:t>
            </a:r>
            <a:r>
              <a:rPr lang="uk-UA" dirty="0" smtClean="0">
                <a:latin typeface="Arial" panose="020B0604020202020204" pitchFamily="34" charset="0"/>
                <a:cs typeface="Arial" panose="020B0604020202020204" pitchFamily="34" charset="0"/>
              </a:rPr>
              <a:t>дезінфікуючими засобами</a:t>
            </a:r>
            <a:r>
              <a:rPr lang="uk-UA" dirty="0">
                <a:latin typeface="Arial" panose="020B0604020202020204" pitchFamily="34" charset="0"/>
                <a:cs typeface="Arial" panose="020B0604020202020204" pitchFamily="34" charset="0"/>
              </a:rPr>
              <a:t>.</a:t>
            </a:r>
          </a:p>
          <a:p>
            <a:pPr marL="0" indent="0" algn="just">
              <a:buNone/>
            </a:pPr>
            <a:r>
              <a:rPr lang="ru-RU" dirty="0">
                <a:latin typeface="Arial" panose="020B0604020202020204" pitchFamily="34" charset="0"/>
                <a:cs typeface="Arial" panose="020B0604020202020204" pitchFamily="34" charset="0"/>
              </a:rPr>
              <a:t>Як заявив на прес-конференції в Женеві глава ВООЗ д-р </a:t>
            </a:r>
            <a:r>
              <a:rPr lang="ru-RU" dirty="0" err="1">
                <a:latin typeface="Arial" panose="020B0604020202020204" pitchFamily="34" charset="0"/>
                <a:cs typeface="Arial" panose="020B0604020202020204" pitchFamily="34" charset="0"/>
              </a:rPr>
              <a:t>Тедрос</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Адханом</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Гебрейесус</a:t>
            </a:r>
            <a:r>
              <a:rPr lang="ru-RU" dirty="0">
                <a:latin typeface="Arial" panose="020B0604020202020204" pitchFamily="34" charset="0"/>
                <a:cs typeface="Arial" panose="020B0604020202020204" pitchFamily="34" charset="0"/>
              </a:rPr>
              <a:t>, В </a:t>
            </a:r>
            <a:r>
              <a:rPr lang="ru-RU" dirty="0" smtClean="0">
                <a:latin typeface="Arial" panose="020B0604020202020204" pitchFamily="34" charset="0"/>
                <a:cs typeface="Arial" panose="020B0604020202020204" pitchFamily="34" charset="0"/>
              </a:rPr>
              <a:t>80% </a:t>
            </a:r>
            <a:r>
              <a:rPr lang="ru-RU" dirty="0">
                <a:latin typeface="Arial" panose="020B0604020202020204" pitchFamily="34" charset="0"/>
                <a:cs typeface="Arial" panose="020B0604020202020204" pitchFamily="34" charset="0"/>
              </a:rPr>
              <a:t>випадків хвороба протікає в легкій формі і </a:t>
            </a:r>
            <a:r>
              <a:rPr lang="uk-UA" dirty="0" smtClean="0">
                <a:latin typeface="Arial" panose="020B0604020202020204" pitchFamily="34" charset="0"/>
                <a:cs typeface="Arial" panose="020B0604020202020204" pitchFamily="34" charset="0"/>
              </a:rPr>
              <a:t>закінчується</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повним</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одужанням</a:t>
            </a:r>
            <a:r>
              <a:rPr lang="ru-RU" dirty="0" smtClean="0">
                <a:latin typeface="Arial" panose="020B0604020202020204" pitchFamily="34" charset="0"/>
                <a:cs typeface="Arial" panose="020B0604020202020204" pitchFamily="34" charset="0"/>
              </a:rPr>
              <a:t>. </a:t>
            </a:r>
            <a:r>
              <a:rPr lang="uk-UA" dirty="0" smtClean="0">
                <a:latin typeface="Arial" panose="020B0604020202020204" pitchFamily="34" charset="0"/>
                <a:cs typeface="Arial" panose="020B0604020202020204" pitchFamily="34" charset="0"/>
              </a:rPr>
              <a:t>Смертність</a:t>
            </a:r>
            <a:r>
              <a:rPr lang="ru-RU" dirty="0" smtClean="0">
                <a:latin typeface="Arial" panose="020B0604020202020204" pitchFamily="34" charset="0"/>
                <a:cs typeface="Arial" panose="020B0604020202020204" pitchFamily="34" charset="0"/>
              </a:rPr>
              <a:t> </a:t>
            </a:r>
            <a:r>
              <a:rPr lang="ru-RU" dirty="0">
                <a:latin typeface="Arial" panose="020B0604020202020204" pitchFamily="34" charset="0"/>
                <a:cs typeface="Arial" panose="020B0604020202020204" pitchFamily="34" charset="0"/>
              </a:rPr>
              <a:t>від коронавируса вище 2%. Серед жертв найбільше літніх людей.</a:t>
            </a:r>
            <a:endParaRPr lang="uk-UA" dirty="0">
              <a:latin typeface="Arial" panose="020B0604020202020204" pitchFamily="34" charset="0"/>
              <a:cs typeface="Arial" panose="020B0604020202020204" pitchFamily="34" charset="0"/>
            </a:endParaRPr>
          </a:p>
          <a:p>
            <a:pPr marL="0" indent="0">
              <a:buNone/>
            </a:pPr>
            <a:endParaRPr lang="ru-RU" dirty="0"/>
          </a:p>
          <a:p>
            <a:pPr marL="0" indent="0">
              <a:buNone/>
            </a:pPr>
            <a:endParaRPr lang="uk-UA" dirty="0"/>
          </a:p>
        </p:txBody>
      </p:sp>
      <p:sp>
        <p:nvSpPr>
          <p:cNvPr id="5" name="Номер слайда 4">
            <a:extLst>
              <a:ext uri="{FF2B5EF4-FFF2-40B4-BE49-F238E27FC236}">
                <a16:creationId xmlns:a16="http://schemas.microsoft.com/office/drawing/2014/main" id="{C7F3BD26-B1F2-46FF-9CEB-0BDCAFDB8638}"/>
              </a:ext>
            </a:extLst>
          </p:cNvPr>
          <p:cNvSpPr>
            <a:spLocks noGrp="1"/>
          </p:cNvSpPr>
          <p:nvPr>
            <p:ph type="sldNum" sz="quarter" idx="12"/>
          </p:nvPr>
        </p:nvSpPr>
        <p:spPr/>
        <p:txBody>
          <a:bodyPr/>
          <a:lstStyle/>
          <a:p>
            <a:r>
              <a:rPr lang="uk-UA" altLang="uk-UA" sz="1800"/>
              <a:t>9</a:t>
            </a:r>
            <a:endParaRPr lang="uk-UA" altLang="uk-UA" sz="1800" dirty="0"/>
          </a:p>
        </p:txBody>
      </p:sp>
    </p:spTree>
    <p:extLst>
      <p:ext uri="{BB962C8B-B14F-4D97-AF65-F5344CB8AC3E}">
        <p14:creationId xmlns:p14="http://schemas.microsoft.com/office/powerpoint/2010/main" val="4153523741"/>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TM04033925[[fn=Капля]]</Template>
  <TotalTime>442</TotalTime>
  <Words>1002</Words>
  <Application>Microsoft Office PowerPoint</Application>
  <PresentationFormat>Широкоэкранный</PresentationFormat>
  <Paragraphs>111</Paragraphs>
  <Slides>15</Slides>
  <Notes>15</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2</vt:i4>
      </vt:variant>
      <vt:variant>
        <vt:lpstr>Заголовки слайдов</vt:lpstr>
      </vt:variant>
      <vt:variant>
        <vt:i4>15</vt:i4>
      </vt:variant>
    </vt:vector>
  </HeadingPairs>
  <TitlesOfParts>
    <vt:vector size="22" baseType="lpstr">
      <vt:lpstr>Arial</vt:lpstr>
      <vt:lpstr>Calibri</vt:lpstr>
      <vt:lpstr>Times New Roman</vt:lpstr>
      <vt:lpstr>Tw Cen MT</vt:lpstr>
      <vt:lpstr>Капля</vt:lpstr>
      <vt:lpstr>Точечный рисунок</vt:lpstr>
      <vt:lpstr>Bitmap Image</vt:lpstr>
      <vt:lpstr>Інформація про коронавірусну інфекцію, викликану 2019-nCoV (COVID-2019) </vt:lpstr>
      <vt:lpstr>ЗАГАЛЬНА ІНФОРМАЦІЯ</vt:lpstr>
      <vt:lpstr>Особливості інфікування дихальних шляхів </vt:lpstr>
      <vt:lpstr>Етіологічна структура циркулюючих респіраторних вірусів</vt:lpstr>
      <vt:lpstr>епідеміологічна обстановка</vt:lpstr>
      <vt:lpstr>Загальна кількість померлих і тих, що видужали в Китаї</vt:lpstr>
      <vt:lpstr>діагностика</vt:lpstr>
      <vt:lpstr>симптоми</vt:lpstr>
      <vt:lpstr>лікування</vt:lpstr>
      <vt:lpstr>ПРОФІЛАКТИКА Коронавірусної ІНФЕКЦІЇ</vt:lpstr>
      <vt:lpstr>ПРОФІЛАКТИКА Коронавірусної ІНФЕКЦІЇ</vt:lpstr>
      <vt:lpstr>рекомендації ВООЗ для населення у зв'язку c поширенням нового коронавірусу</vt:lpstr>
      <vt:lpstr>Презентация PowerPoint</vt:lpstr>
      <vt:lpstr>Презентация PowerPoint</vt:lpstr>
      <vt:lpstr>Будьте здорові!</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Информация о новой коронавирусной инфекции, вызванной 2019-nCoV</dc:title>
  <dc:creator>Оператор2</dc:creator>
  <cp:lastModifiedBy>Пользователь Windows</cp:lastModifiedBy>
  <cp:revision>33</cp:revision>
  <dcterms:created xsi:type="dcterms:W3CDTF">2020-02-18T09:51:44Z</dcterms:created>
  <dcterms:modified xsi:type="dcterms:W3CDTF">2020-02-20T18:13:21Z</dcterms:modified>
</cp:coreProperties>
</file>